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8" r:id="rId2"/>
    <p:sldId id="1068" r:id="rId3"/>
    <p:sldId id="1067" r:id="rId4"/>
    <p:sldId id="1066" r:id="rId5"/>
    <p:sldId id="434" r:id="rId6"/>
    <p:sldId id="1069" r:id="rId7"/>
    <p:sldId id="418" r:id="rId8"/>
    <p:sldId id="421" r:id="rId9"/>
    <p:sldId id="603" r:id="rId10"/>
    <p:sldId id="604" r:id="rId11"/>
    <p:sldId id="605" r:id="rId12"/>
    <p:sldId id="606" r:id="rId13"/>
    <p:sldId id="607" r:id="rId14"/>
    <p:sldId id="419" r:id="rId15"/>
    <p:sldId id="424" r:id="rId16"/>
    <p:sldId id="1060" r:id="rId17"/>
    <p:sldId id="1061" r:id="rId18"/>
    <p:sldId id="1062" r:id="rId19"/>
    <p:sldId id="1063" r:id="rId20"/>
    <p:sldId id="1064" r:id="rId21"/>
    <p:sldId id="420" r:id="rId22"/>
    <p:sldId id="428" r:id="rId23"/>
    <p:sldId id="429" r:id="rId24"/>
    <p:sldId id="425" r:id="rId25"/>
    <p:sldId id="1065" r:id="rId26"/>
    <p:sldId id="1070" r:id="rId27"/>
    <p:sldId id="10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T. Palmer" initials="HTP" lastIdx="10" clrIdx="0">
    <p:extLst>
      <p:ext uri="{19B8F6BF-5375-455C-9EA6-DF929625EA0E}">
        <p15:presenceInfo xmlns:p15="http://schemas.microsoft.com/office/powerpoint/2012/main" userId="S::PalmerH@act.org::590dd7d3-f388-46fa-97aa-6fb22603f875" providerId="AD"/>
      </p:ext>
    </p:extLst>
  </p:cmAuthor>
  <p:cmAuthor id="2" name="Cameron Bowen" initials="CB" lastIdx="1" clrIdx="1">
    <p:extLst>
      <p:ext uri="{19B8F6BF-5375-455C-9EA6-DF929625EA0E}">
        <p15:presenceInfo xmlns:p15="http://schemas.microsoft.com/office/powerpoint/2012/main" userId="S-1-5-21-1117756289-2441733570-2171783239-155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0363" autoAdjust="0"/>
  </p:normalViewPr>
  <p:slideViewPr>
    <p:cSldViewPr snapToGrid="0">
      <p:cViewPr varScale="1">
        <p:scale>
          <a:sx n="76" d="100"/>
          <a:sy n="76" d="100"/>
        </p:scale>
        <p:origin x="732" y="96"/>
      </p:cViewPr>
      <p:guideLst/>
    </p:cSldViewPr>
  </p:slideViewPr>
  <p:notesTextViewPr>
    <p:cViewPr>
      <p:scale>
        <a:sx n="3" d="2"/>
        <a:sy n="3" d="2"/>
      </p:scale>
      <p:origin x="0" y="0"/>
    </p:cViewPr>
  </p:notesTextViewPr>
  <p:sorterViewPr>
    <p:cViewPr>
      <p:scale>
        <a:sx n="100" d="100"/>
        <a:sy n="100" d="100"/>
      </p:scale>
      <p:origin x="0" y="-25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B9ECD-5C95-439A-ACB6-50448B4F2607}"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12135-9E16-4172-A487-85CA80802018}" type="slidenum">
              <a:rPr lang="en-US" smtClean="0"/>
              <a:t>‹#›</a:t>
            </a:fld>
            <a:endParaRPr lang="en-US"/>
          </a:p>
        </p:txBody>
      </p:sp>
    </p:spTree>
    <p:extLst>
      <p:ext uri="{BB962C8B-B14F-4D97-AF65-F5344CB8AC3E}">
        <p14:creationId xmlns:p14="http://schemas.microsoft.com/office/powerpoint/2010/main" val="243323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5</a:t>
            </a:fld>
            <a:endParaRPr lang="en-US"/>
          </a:p>
        </p:txBody>
      </p:sp>
    </p:spTree>
    <p:extLst>
      <p:ext uri="{BB962C8B-B14F-4D97-AF65-F5344CB8AC3E}">
        <p14:creationId xmlns:p14="http://schemas.microsoft.com/office/powerpoint/2010/main" val="144144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18</a:t>
            </a:fld>
            <a:endParaRPr lang="en-US"/>
          </a:p>
        </p:txBody>
      </p:sp>
    </p:spTree>
    <p:extLst>
      <p:ext uri="{BB962C8B-B14F-4D97-AF65-F5344CB8AC3E}">
        <p14:creationId xmlns:p14="http://schemas.microsoft.com/office/powerpoint/2010/main" val="349847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19</a:t>
            </a:fld>
            <a:endParaRPr lang="en-US"/>
          </a:p>
        </p:txBody>
      </p:sp>
    </p:spTree>
    <p:extLst>
      <p:ext uri="{BB962C8B-B14F-4D97-AF65-F5344CB8AC3E}">
        <p14:creationId xmlns:p14="http://schemas.microsoft.com/office/powerpoint/2010/main" val="357867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20</a:t>
            </a:fld>
            <a:endParaRPr lang="en-US"/>
          </a:p>
        </p:txBody>
      </p:sp>
    </p:spTree>
    <p:extLst>
      <p:ext uri="{BB962C8B-B14F-4D97-AF65-F5344CB8AC3E}">
        <p14:creationId xmlns:p14="http://schemas.microsoft.com/office/powerpoint/2010/main" val="189690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24</a:t>
            </a:fld>
            <a:endParaRPr lang="en-US"/>
          </a:p>
        </p:txBody>
      </p:sp>
    </p:spTree>
    <p:extLst>
      <p:ext uri="{BB962C8B-B14F-4D97-AF65-F5344CB8AC3E}">
        <p14:creationId xmlns:p14="http://schemas.microsoft.com/office/powerpoint/2010/main" val="367485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6</a:t>
            </a:fld>
            <a:endParaRPr lang="en-US"/>
          </a:p>
        </p:txBody>
      </p:sp>
    </p:spTree>
    <p:extLst>
      <p:ext uri="{BB962C8B-B14F-4D97-AF65-F5344CB8AC3E}">
        <p14:creationId xmlns:p14="http://schemas.microsoft.com/office/powerpoint/2010/main" val="14291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will appear on click</a:t>
            </a:r>
          </a:p>
        </p:txBody>
      </p:sp>
      <p:sp>
        <p:nvSpPr>
          <p:cNvPr id="4" name="Slide Number Placeholder 3"/>
          <p:cNvSpPr>
            <a:spLocks noGrp="1"/>
          </p:cNvSpPr>
          <p:nvPr>
            <p:ph type="sldNum" sz="quarter" idx="5"/>
          </p:nvPr>
        </p:nvSpPr>
        <p:spPr/>
        <p:txBody>
          <a:bodyPr/>
          <a:lstStyle/>
          <a:p>
            <a:fld id="{E9612135-9E16-4172-A487-85CA80802018}" type="slidenum">
              <a:rPr lang="en-US" smtClean="0"/>
              <a:t>9</a:t>
            </a:fld>
            <a:endParaRPr lang="en-US"/>
          </a:p>
        </p:txBody>
      </p:sp>
    </p:spTree>
    <p:extLst>
      <p:ext uri="{BB962C8B-B14F-4D97-AF65-F5344CB8AC3E}">
        <p14:creationId xmlns:p14="http://schemas.microsoft.com/office/powerpoint/2010/main" val="53872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will appear on click.</a:t>
            </a:r>
          </a:p>
        </p:txBody>
      </p:sp>
      <p:sp>
        <p:nvSpPr>
          <p:cNvPr id="4" name="Slide Number Placeholder 3"/>
          <p:cNvSpPr>
            <a:spLocks noGrp="1"/>
          </p:cNvSpPr>
          <p:nvPr>
            <p:ph type="sldNum" sz="quarter" idx="5"/>
          </p:nvPr>
        </p:nvSpPr>
        <p:spPr/>
        <p:txBody>
          <a:bodyPr/>
          <a:lstStyle/>
          <a:p>
            <a:fld id="{E9612135-9E16-4172-A487-85CA80802018}" type="slidenum">
              <a:rPr lang="en-US" smtClean="0"/>
              <a:t>10</a:t>
            </a:fld>
            <a:endParaRPr lang="en-US"/>
          </a:p>
        </p:txBody>
      </p:sp>
    </p:spTree>
    <p:extLst>
      <p:ext uri="{BB962C8B-B14F-4D97-AF65-F5344CB8AC3E}">
        <p14:creationId xmlns:p14="http://schemas.microsoft.com/office/powerpoint/2010/main" val="25791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11</a:t>
            </a:fld>
            <a:endParaRPr lang="en-US"/>
          </a:p>
        </p:txBody>
      </p:sp>
    </p:spTree>
    <p:extLst>
      <p:ext uri="{BB962C8B-B14F-4D97-AF65-F5344CB8AC3E}">
        <p14:creationId xmlns:p14="http://schemas.microsoft.com/office/powerpoint/2010/main" val="359513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12</a:t>
            </a:fld>
            <a:endParaRPr lang="en-US"/>
          </a:p>
        </p:txBody>
      </p:sp>
    </p:spTree>
    <p:extLst>
      <p:ext uri="{BB962C8B-B14F-4D97-AF65-F5344CB8AC3E}">
        <p14:creationId xmlns:p14="http://schemas.microsoft.com/office/powerpoint/2010/main" val="104250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13</a:t>
            </a:fld>
            <a:endParaRPr lang="en-US"/>
          </a:p>
        </p:txBody>
      </p:sp>
    </p:spTree>
    <p:extLst>
      <p:ext uri="{BB962C8B-B14F-4D97-AF65-F5344CB8AC3E}">
        <p14:creationId xmlns:p14="http://schemas.microsoft.com/office/powerpoint/2010/main" val="65973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16</a:t>
            </a:fld>
            <a:endParaRPr lang="en-US"/>
          </a:p>
        </p:txBody>
      </p:sp>
    </p:spTree>
    <p:extLst>
      <p:ext uri="{BB962C8B-B14F-4D97-AF65-F5344CB8AC3E}">
        <p14:creationId xmlns:p14="http://schemas.microsoft.com/office/powerpoint/2010/main" val="345527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will appear on click.</a:t>
            </a:r>
          </a:p>
          <a:p>
            <a:endParaRPr lang="en-US" dirty="0"/>
          </a:p>
        </p:txBody>
      </p:sp>
      <p:sp>
        <p:nvSpPr>
          <p:cNvPr id="4" name="Slide Number Placeholder 3"/>
          <p:cNvSpPr>
            <a:spLocks noGrp="1"/>
          </p:cNvSpPr>
          <p:nvPr>
            <p:ph type="sldNum" sz="quarter" idx="5"/>
          </p:nvPr>
        </p:nvSpPr>
        <p:spPr/>
        <p:txBody>
          <a:bodyPr/>
          <a:lstStyle/>
          <a:p>
            <a:fld id="{E9612135-9E16-4172-A487-85CA80802018}" type="slidenum">
              <a:rPr lang="en-US" smtClean="0"/>
              <a:t>17</a:t>
            </a:fld>
            <a:endParaRPr lang="en-US"/>
          </a:p>
        </p:txBody>
      </p:sp>
    </p:spTree>
    <p:extLst>
      <p:ext uri="{BB962C8B-B14F-4D97-AF65-F5344CB8AC3E}">
        <p14:creationId xmlns:p14="http://schemas.microsoft.com/office/powerpoint/2010/main" val="304975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B186-1212-48CB-8459-449312189F7C}"/>
              </a:ext>
            </a:extLst>
          </p:cNvPr>
          <p:cNvSpPr>
            <a:spLocks noGrp="1"/>
          </p:cNvSpPr>
          <p:nvPr>
            <p:ph type="ctrTitle"/>
          </p:nvPr>
        </p:nvSpPr>
        <p:spPr>
          <a:xfrm>
            <a:off x="1524000" y="1122363"/>
            <a:ext cx="9144000" cy="2387600"/>
          </a:xfrm>
        </p:spPr>
        <p:txBody>
          <a:bodyPr anchor="b"/>
          <a:lstStyle>
            <a:lvl1pPr algn="ctr">
              <a:defRPr sz="6000">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53DE344-51F2-4139-B7EE-5D9664B4F420}"/>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93666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08266-8085-4FA5-9AD0-49B61C5F4009}"/>
              </a:ext>
            </a:extLst>
          </p:cNvPr>
          <p:cNvSpPr/>
          <p:nvPr userDrawn="1"/>
        </p:nvSpPr>
        <p:spPr>
          <a:xfrm>
            <a:off x="0" y="0"/>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F9815-6C78-45EE-BAE6-D201BD2BC895}"/>
              </a:ext>
            </a:extLst>
          </p:cNvPr>
          <p:cNvSpPr>
            <a:spLocks noGrp="1"/>
          </p:cNvSpPr>
          <p:nvPr>
            <p:ph type="title" hasCustomPrompt="1"/>
          </p:nvPr>
        </p:nvSpPr>
        <p:spPr>
          <a:xfrm>
            <a:off x="273378" y="65988"/>
            <a:ext cx="8531257" cy="1067037"/>
          </a:xfrm>
        </p:spPr>
        <p:txBody>
          <a:bodyPr/>
          <a:lstStyle>
            <a:lvl1pPr>
              <a:defRPr>
                <a:solidFill>
                  <a:schemeClr val="bg1"/>
                </a:solidFill>
              </a:defRPr>
            </a:lvl1pPr>
          </a:lstStyle>
          <a:p>
            <a:r>
              <a:rPr lang="en-US" dirty="0"/>
              <a:t>Top Sidebar with 3 icons</a:t>
            </a:r>
          </a:p>
        </p:txBody>
      </p:sp>
      <p:graphicFrame>
        <p:nvGraphicFramePr>
          <p:cNvPr id="5" name="Table 4">
            <a:extLst>
              <a:ext uri="{FF2B5EF4-FFF2-40B4-BE49-F238E27FC236}">
                <a16:creationId xmlns:a16="http://schemas.microsoft.com/office/drawing/2014/main" id="{CF0BF181-38D1-4E5F-BE84-61D0B097FD49}"/>
              </a:ext>
            </a:extLst>
          </p:cNvPr>
          <p:cNvGraphicFramePr>
            <a:graphicFrameLocks noGrp="1"/>
          </p:cNvGraphicFramePr>
          <p:nvPr userDrawn="1">
            <p:extLst>
              <p:ext uri="{D42A27DB-BD31-4B8C-83A1-F6EECF244321}">
                <p14:modId xmlns:p14="http://schemas.microsoft.com/office/powerpoint/2010/main" val="3601320580"/>
              </p:ext>
            </p:extLst>
          </p:nvPr>
        </p:nvGraphicFramePr>
        <p:xfrm>
          <a:off x="273377" y="2163130"/>
          <a:ext cx="11604395" cy="3780819"/>
        </p:xfrm>
        <a:graphic>
          <a:graphicData uri="http://schemas.openxmlformats.org/drawingml/2006/table">
            <a:tbl>
              <a:tblPr firstRow="1" bandRow="1">
                <a:tableStyleId>{5C22544A-7EE6-4342-B048-85BDC9FD1C3A}</a:tableStyleId>
              </a:tblPr>
              <a:tblGrid>
                <a:gridCol w="892646">
                  <a:extLst>
                    <a:ext uri="{9D8B030D-6E8A-4147-A177-3AD203B41FA5}">
                      <a16:colId xmlns:a16="http://schemas.microsoft.com/office/drawing/2014/main" val="3231469723"/>
                    </a:ext>
                  </a:extLst>
                </a:gridCol>
                <a:gridCol w="2677937">
                  <a:extLst>
                    <a:ext uri="{9D8B030D-6E8A-4147-A177-3AD203B41FA5}">
                      <a16:colId xmlns:a16="http://schemas.microsoft.com/office/drawing/2014/main" val="337317574"/>
                    </a:ext>
                  </a:extLst>
                </a:gridCol>
                <a:gridCol w="892646">
                  <a:extLst>
                    <a:ext uri="{9D8B030D-6E8A-4147-A177-3AD203B41FA5}">
                      <a16:colId xmlns:a16="http://schemas.microsoft.com/office/drawing/2014/main" val="2042344012"/>
                    </a:ext>
                  </a:extLst>
                </a:gridCol>
                <a:gridCol w="2677937">
                  <a:extLst>
                    <a:ext uri="{9D8B030D-6E8A-4147-A177-3AD203B41FA5}">
                      <a16:colId xmlns:a16="http://schemas.microsoft.com/office/drawing/2014/main" val="1491387449"/>
                    </a:ext>
                  </a:extLst>
                </a:gridCol>
                <a:gridCol w="892646">
                  <a:extLst>
                    <a:ext uri="{9D8B030D-6E8A-4147-A177-3AD203B41FA5}">
                      <a16:colId xmlns:a16="http://schemas.microsoft.com/office/drawing/2014/main" val="4163607442"/>
                    </a:ext>
                  </a:extLst>
                </a:gridCol>
                <a:gridCol w="2677937">
                  <a:extLst>
                    <a:ext uri="{9D8B030D-6E8A-4147-A177-3AD203B41FA5}">
                      <a16:colId xmlns:a16="http://schemas.microsoft.com/office/drawing/2014/main" val="347365737"/>
                    </a:ext>
                  </a:extLst>
                </a:gridCol>
                <a:gridCol w="892646">
                  <a:extLst>
                    <a:ext uri="{9D8B030D-6E8A-4147-A177-3AD203B41FA5}">
                      <a16:colId xmlns:a16="http://schemas.microsoft.com/office/drawing/2014/main" val="2455107727"/>
                    </a:ext>
                  </a:extLst>
                </a:gridCol>
              </a:tblGrid>
              <a:tr h="1860579">
                <a:tc>
                  <a:txBody>
                    <a:bodyPr/>
                    <a:lstStyle/>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373660"/>
                  </a:ext>
                </a:extLst>
              </a:tr>
              <a:tr h="223196">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623143"/>
                  </a:ext>
                </a:extLst>
              </a:tr>
              <a:tr h="370840">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One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Two</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Three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593451"/>
                  </a:ext>
                </a:extLst>
              </a:tr>
            </a:tbl>
          </a:graphicData>
        </a:graphic>
      </p:graphicFrame>
      <p:sp>
        <p:nvSpPr>
          <p:cNvPr id="10" name="Flowchart: Connector 9">
            <a:extLst>
              <a:ext uri="{FF2B5EF4-FFF2-40B4-BE49-F238E27FC236}">
                <a16:creationId xmlns:a16="http://schemas.microsoft.com/office/drawing/2014/main" id="{908F9A58-B667-4254-A5B5-7839833F2071}"/>
              </a:ext>
            </a:extLst>
          </p:cNvPr>
          <p:cNvSpPr/>
          <p:nvPr userDrawn="1"/>
        </p:nvSpPr>
        <p:spPr>
          <a:xfrm>
            <a:off x="1611984" y="2163130"/>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D2CF06E8-EE7A-4438-9C27-2FF3D0181728}"/>
              </a:ext>
            </a:extLst>
          </p:cNvPr>
          <p:cNvSpPr/>
          <p:nvPr userDrawn="1"/>
        </p:nvSpPr>
        <p:spPr>
          <a:xfrm>
            <a:off x="5181600" y="2163130"/>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0FCA1682-A631-48E3-83BF-A402CD344CB9}"/>
              </a:ext>
            </a:extLst>
          </p:cNvPr>
          <p:cNvSpPr/>
          <p:nvPr userDrawn="1"/>
        </p:nvSpPr>
        <p:spPr>
          <a:xfrm>
            <a:off x="8751216" y="2163130"/>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38B86D4-3DE5-48D9-8B6B-6C4BDD675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5532" y="389173"/>
            <a:ext cx="2282049" cy="430092"/>
          </a:xfrm>
          <a:prstGeom prst="rect">
            <a:avLst/>
          </a:prstGeom>
        </p:spPr>
      </p:pic>
    </p:spTree>
    <p:extLst>
      <p:ext uri="{BB962C8B-B14F-4D97-AF65-F5344CB8AC3E}">
        <p14:creationId xmlns:p14="http://schemas.microsoft.com/office/powerpoint/2010/main" val="25134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08266-8085-4FA5-9AD0-49B61C5F4009}"/>
              </a:ext>
            </a:extLst>
          </p:cNvPr>
          <p:cNvSpPr/>
          <p:nvPr userDrawn="1"/>
        </p:nvSpPr>
        <p:spPr>
          <a:xfrm>
            <a:off x="0" y="0"/>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F9815-6C78-45EE-BAE6-D201BD2BC895}"/>
              </a:ext>
            </a:extLst>
          </p:cNvPr>
          <p:cNvSpPr>
            <a:spLocks noGrp="1"/>
          </p:cNvSpPr>
          <p:nvPr>
            <p:ph type="title" hasCustomPrompt="1"/>
          </p:nvPr>
        </p:nvSpPr>
        <p:spPr>
          <a:xfrm>
            <a:off x="273378" y="65988"/>
            <a:ext cx="8531257" cy="1067037"/>
          </a:xfrm>
        </p:spPr>
        <p:txBody>
          <a:bodyPr/>
          <a:lstStyle>
            <a:lvl1pPr>
              <a:defRPr>
                <a:solidFill>
                  <a:schemeClr val="bg1"/>
                </a:solidFill>
              </a:defRPr>
            </a:lvl1pPr>
          </a:lstStyle>
          <a:p>
            <a:r>
              <a:rPr lang="en-US" dirty="0"/>
              <a:t>T/B Sidebar with 3 icons</a:t>
            </a:r>
          </a:p>
        </p:txBody>
      </p:sp>
      <p:graphicFrame>
        <p:nvGraphicFramePr>
          <p:cNvPr id="5" name="Table 4">
            <a:extLst>
              <a:ext uri="{FF2B5EF4-FFF2-40B4-BE49-F238E27FC236}">
                <a16:creationId xmlns:a16="http://schemas.microsoft.com/office/drawing/2014/main" id="{CF0BF181-38D1-4E5F-BE84-61D0B097FD49}"/>
              </a:ext>
            </a:extLst>
          </p:cNvPr>
          <p:cNvGraphicFramePr>
            <a:graphicFrameLocks noGrp="1"/>
          </p:cNvGraphicFramePr>
          <p:nvPr userDrawn="1">
            <p:extLst>
              <p:ext uri="{D42A27DB-BD31-4B8C-83A1-F6EECF244321}">
                <p14:modId xmlns:p14="http://schemas.microsoft.com/office/powerpoint/2010/main" val="269756219"/>
              </p:ext>
            </p:extLst>
          </p:nvPr>
        </p:nvGraphicFramePr>
        <p:xfrm>
          <a:off x="273377" y="1597520"/>
          <a:ext cx="11604395" cy="3780819"/>
        </p:xfrm>
        <a:graphic>
          <a:graphicData uri="http://schemas.openxmlformats.org/drawingml/2006/table">
            <a:tbl>
              <a:tblPr firstRow="1" bandRow="1">
                <a:tableStyleId>{5C22544A-7EE6-4342-B048-85BDC9FD1C3A}</a:tableStyleId>
              </a:tblPr>
              <a:tblGrid>
                <a:gridCol w="892646">
                  <a:extLst>
                    <a:ext uri="{9D8B030D-6E8A-4147-A177-3AD203B41FA5}">
                      <a16:colId xmlns:a16="http://schemas.microsoft.com/office/drawing/2014/main" val="3231469723"/>
                    </a:ext>
                  </a:extLst>
                </a:gridCol>
                <a:gridCol w="2677937">
                  <a:extLst>
                    <a:ext uri="{9D8B030D-6E8A-4147-A177-3AD203B41FA5}">
                      <a16:colId xmlns:a16="http://schemas.microsoft.com/office/drawing/2014/main" val="337317574"/>
                    </a:ext>
                  </a:extLst>
                </a:gridCol>
                <a:gridCol w="892646">
                  <a:extLst>
                    <a:ext uri="{9D8B030D-6E8A-4147-A177-3AD203B41FA5}">
                      <a16:colId xmlns:a16="http://schemas.microsoft.com/office/drawing/2014/main" val="2042344012"/>
                    </a:ext>
                  </a:extLst>
                </a:gridCol>
                <a:gridCol w="2677937">
                  <a:extLst>
                    <a:ext uri="{9D8B030D-6E8A-4147-A177-3AD203B41FA5}">
                      <a16:colId xmlns:a16="http://schemas.microsoft.com/office/drawing/2014/main" val="1491387449"/>
                    </a:ext>
                  </a:extLst>
                </a:gridCol>
                <a:gridCol w="892646">
                  <a:extLst>
                    <a:ext uri="{9D8B030D-6E8A-4147-A177-3AD203B41FA5}">
                      <a16:colId xmlns:a16="http://schemas.microsoft.com/office/drawing/2014/main" val="4163607442"/>
                    </a:ext>
                  </a:extLst>
                </a:gridCol>
                <a:gridCol w="2677937">
                  <a:extLst>
                    <a:ext uri="{9D8B030D-6E8A-4147-A177-3AD203B41FA5}">
                      <a16:colId xmlns:a16="http://schemas.microsoft.com/office/drawing/2014/main" val="347365737"/>
                    </a:ext>
                  </a:extLst>
                </a:gridCol>
                <a:gridCol w="892646">
                  <a:extLst>
                    <a:ext uri="{9D8B030D-6E8A-4147-A177-3AD203B41FA5}">
                      <a16:colId xmlns:a16="http://schemas.microsoft.com/office/drawing/2014/main" val="2455107727"/>
                    </a:ext>
                  </a:extLst>
                </a:gridCol>
              </a:tblGrid>
              <a:tr h="1860579">
                <a:tc>
                  <a:txBody>
                    <a:bodyPr/>
                    <a:lstStyle/>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373660"/>
                  </a:ext>
                </a:extLst>
              </a:tr>
              <a:tr h="223196">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623143"/>
                  </a:ext>
                </a:extLst>
              </a:tr>
              <a:tr h="370840">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One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Two</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Three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593451"/>
                  </a:ext>
                </a:extLst>
              </a:tr>
            </a:tbl>
          </a:graphicData>
        </a:graphic>
      </p:graphicFrame>
      <p:sp>
        <p:nvSpPr>
          <p:cNvPr id="10" name="Flowchart: Connector 9">
            <a:extLst>
              <a:ext uri="{FF2B5EF4-FFF2-40B4-BE49-F238E27FC236}">
                <a16:creationId xmlns:a16="http://schemas.microsoft.com/office/drawing/2014/main" id="{908F9A58-B667-4254-A5B5-7839833F2071}"/>
              </a:ext>
            </a:extLst>
          </p:cNvPr>
          <p:cNvSpPr/>
          <p:nvPr userDrawn="1"/>
        </p:nvSpPr>
        <p:spPr>
          <a:xfrm>
            <a:off x="1611984" y="1597520"/>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D2CF06E8-EE7A-4438-9C27-2FF3D0181728}"/>
              </a:ext>
            </a:extLst>
          </p:cNvPr>
          <p:cNvSpPr/>
          <p:nvPr userDrawn="1"/>
        </p:nvSpPr>
        <p:spPr>
          <a:xfrm>
            <a:off x="5181600" y="1597520"/>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0FCA1682-A631-48E3-83BF-A402CD344CB9}"/>
              </a:ext>
            </a:extLst>
          </p:cNvPr>
          <p:cNvSpPr/>
          <p:nvPr userDrawn="1"/>
        </p:nvSpPr>
        <p:spPr>
          <a:xfrm>
            <a:off x="8751216" y="1597520"/>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CAF-C08F-467C-850C-894BC4ED521B}"/>
              </a:ext>
            </a:extLst>
          </p:cNvPr>
          <p:cNvSpPr/>
          <p:nvPr userDrawn="1"/>
        </p:nvSpPr>
        <p:spPr>
          <a:xfrm>
            <a:off x="13468" y="5718041"/>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5A2233-D011-4027-AB18-98F893DE6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1215" y="6120451"/>
            <a:ext cx="2282049" cy="430092"/>
          </a:xfrm>
          <a:prstGeom prst="rect">
            <a:avLst/>
          </a:prstGeom>
        </p:spPr>
      </p:pic>
    </p:spTree>
    <p:extLst>
      <p:ext uri="{BB962C8B-B14F-4D97-AF65-F5344CB8AC3E}">
        <p14:creationId xmlns:p14="http://schemas.microsoft.com/office/powerpoint/2010/main" val="107232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BEF06B-8FE3-4E36-9328-D92B567586F1}"/>
              </a:ext>
            </a:extLst>
          </p:cNvPr>
          <p:cNvSpPr>
            <a:spLocks noGrp="1"/>
          </p:cNvSpPr>
          <p:nvPr>
            <p:ph type="sldNum" sz="quarter" idx="10"/>
          </p:nvPr>
        </p:nvSpPr>
        <p:spPr>
          <a:xfrm>
            <a:off x="9279903" y="6355900"/>
            <a:ext cx="2743200" cy="365125"/>
          </a:xfrm>
        </p:spPr>
        <p:txBody>
          <a:bodyPr/>
          <a:lstStyle/>
          <a:p>
            <a:fld id="{49370C79-D0D6-4C17-A2C5-7C10D40CEC77}" type="slidenum">
              <a:rPr lang="en-US" smtClean="0"/>
              <a:t>‹#›</a:t>
            </a:fld>
            <a:endParaRPr lang="en-US"/>
          </a:p>
        </p:txBody>
      </p:sp>
      <p:sp>
        <p:nvSpPr>
          <p:cNvPr id="4" name="Text Placeholder 2">
            <a:extLst>
              <a:ext uri="{FF2B5EF4-FFF2-40B4-BE49-F238E27FC236}">
                <a16:creationId xmlns:a16="http://schemas.microsoft.com/office/drawing/2014/main" id="{1C410C46-78D4-4462-AE2B-1AA37BCE7509}"/>
              </a:ext>
            </a:extLst>
          </p:cNvPr>
          <p:cNvSpPr>
            <a:spLocks noGrp="1"/>
          </p:cNvSpPr>
          <p:nvPr>
            <p:ph type="body" idx="1" hasCustomPrompt="1"/>
          </p:nvPr>
        </p:nvSpPr>
        <p:spPr>
          <a:xfrm>
            <a:off x="741286" y="494951"/>
            <a:ext cx="10531483" cy="1249769"/>
          </a:xfrm>
        </p:spPr>
        <p:txBody>
          <a:bodyPr>
            <a:normAutofit/>
          </a:bodyPr>
          <a:lstStyle>
            <a:lvl1pPr marL="0" indent="0">
              <a:buNone/>
              <a:defRPr b="1">
                <a:solidFill>
                  <a:schemeClr val="accent1"/>
                </a:solidFill>
              </a:defRPr>
            </a:lvl1pPr>
          </a:lstStyle>
          <a:p>
            <a:r>
              <a:rPr lang="en-US" sz="3000" dirty="0"/>
              <a:t>Colorful 4 Icons Header</a:t>
            </a:r>
          </a:p>
          <a:p>
            <a:r>
              <a:rPr lang="en-US" sz="3600" i="1" dirty="0"/>
              <a:t>Tagline</a:t>
            </a:r>
          </a:p>
        </p:txBody>
      </p:sp>
      <p:sp>
        <p:nvSpPr>
          <p:cNvPr id="5" name="Oval 4">
            <a:extLst>
              <a:ext uri="{FF2B5EF4-FFF2-40B4-BE49-F238E27FC236}">
                <a16:creationId xmlns:a16="http://schemas.microsoft.com/office/drawing/2014/main" id="{929B93A8-4BF9-42CC-BC2D-6C2377868F05}"/>
              </a:ext>
            </a:extLst>
          </p:cNvPr>
          <p:cNvSpPr/>
          <p:nvPr userDrawn="1"/>
        </p:nvSpPr>
        <p:spPr>
          <a:xfrm>
            <a:off x="1437704" y="2106125"/>
            <a:ext cx="1828800" cy="1828800"/>
          </a:xfrm>
          <a:prstGeom prst="ellipse">
            <a:avLst/>
          </a:prstGeom>
          <a:noFill/>
          <a:ln w="38100">
            <a:solidFill>
              <a:srgbClr val="005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aphicFrame>
        <p:nvGraphicFramePr>
          <p:cNvPr id="6" name="Table 5">
            <a:extLst>
              <a:ext uri="{FF2B5EF4-FFF2-40B4-BE49-F238E27FC236}">
                <a16:creationId xmlns:a16="http://schemas.microsoft.com/office/drawing/2014/main" id="{2134303F-2CD2-4902-A0E0-24A4A94E501C}"/>
              </a:ext>
            </a:extLst>
          </p:cNvPr>
          <p:cNvGraphicFramePr>
            <a:graphicFrameLocks noGrp="1"/>
          </p:cNvGraphicFramePr>
          <p:nvPr userDrawn="1">
            <p:extLst>
              <p:ext uri="{D42A27DB-BD31-4B8C-83A1-F6EECF244321}">
                <p14:modId xmlns:p14="http://schemas.microsoft.com/office/powerpoint/2010/main" val="2223161473"/>
              </p:ext>
            </p:extLst>
          </p:nvPr>
        </p:nvGraphicFramePr>
        <p:xfrm>
          <a:off x="1161066" y="2555766"/>
          <a:ext cx="9599672" cy="3354213"/>
        </p:xfrm>
        <a:graphic>
          <a:graphicData uri="http://schemas.openxmlformats.org/drawingml/2006/table">
            <a:tbl>
              <a:tblPr firstRow="1" bandRow="1">
                <a:tableStyleId>{5C22544A-7EE6-4342-B048-85BDC9FD1C3A}</a:tableStyleId>
              </a:tblPr>
              <a:tblGrid>
                <a:gridCol w="2399918">
                  <a:extLst>
                    <a:ext uri="{9D8B030D-6E8A-4147-A177-3AD203B41FA5}">
                      <a16:colId xmlns:a16="http://schemas.microsoft.com/office/drawing/2014/main" val="20000"/>
                    </a:ext>
                  </a:extLst>
                </a:gridCol>
                <a:gridCol w="2399918">
                  <a:extLst>
                    <a:ext uri="{9D8B030D-6E8A-4147-A177-3AD203B41FA5}">
                      <a16:colId xmlns:a16="http://schemas.microsoft.com/office/drawing/2014/main" val="20001"/>
                    </a:ext>
                  </a:extLst>
                </a:gridCol>
                <a:gridCol w="2399918">
                  <a:extLst>
                    <a:ext uri="{9D8B030D-6E8A-4147-A177-3AD203B41FA5}">
                      <a16:colId xmlns:a16="http://schemas.microsoft.com/office/drawing/2014/main" val="20002"/>
                    </a:ext>
                  </a:extLst>
                </a:gridCol>
                <a:gridCol w="2399918">
                  <a:extLst>
                    <a:ext uri="{9D8B030D-6E8A-4147-A177-3AD203B41FA5}">
                      <a16:colId xmlns:a16="http://schemas.microsoft.com/office/drawing/2014/main" val="20003"/>
                    </a:ext>
                  </a:extLst>
                </a:gridCol>
              </a:tblGrid>
              <a:tr h="1616853">
                <a:tc>
                  <a:txBody>
                    <a:bodyPr/>
                    <a:lstStyle/>
                    <a:p>
                      <a:pPr algn="ctr"/>
                      <a:endParaRPr lang="en-US" sz="2400" dirty="0">
                        <a:solidFill>
                          <a:srgbClr val="042E6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042E6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042E6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042E60"/>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7132">
                <a:tc>
                  <a:txBody>
                    <a:bodyPr/>
                    <a:lstStyle/>
                    <a:p>
                      <a:pPr algn="ctr"/>
                      <a:r>
                        <a:rPr lang="en-US" sz="2400" b="1" dirty="0">
                          <a:solidFill>
                            <a:srgbClr val="005952"/>
                          </a:solidFill>
                          <a:latin typeface="+mj-lt"/>
                        </a:rPr>
                        <a:t>Employers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j-lt"/>
                        </a:rPr>
                        <a:t>Workers &amp; Students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08EC0"/>
                          </a:solidFill>
                          <a:latin typeface="+mj-lt"/>
                        </a:rPr>
                        <a:t>Educators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7030A0"/>
                          </a:solidFill>
                          <a:latin typeface="+mj-lt"/>
                        </a:rPr>
                        <a:t>Workforce Developers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4263">
                <a:tc>
                  <a:txBody>
                    <a:bodyPr/>
                    <a:lstStyle/>
                    <a:p>
                      <a:pPr algn="ctr"/>
                      <a:r>
                        <a:rPr lang="en-US" sz="1800" dirty="0">
                          <a:solidFill>
                            <a:srgbClr val="005952"/>
                          </a:solidFill>
                          <a:latin typeface="+mn-lt"/>
                        </a:rPr>
                        <a:t>Pinpoint skill levels</a:t>
                      </a:r>
                    </a:p>
                    <a:p>
                      <a:pPr algn="ctr"/>
                      <a:r>
                        <a:rPr lang="en-US" sz="1800" dirty="0">
                          <a:solidFill>
                            <a:srgbClr val="005952"/>
                          </a:solidFill>
                          <a:latin typeface="+mn-lt"/>
                        </a:rPr>
                        <a:t>tied directly to </a:t>
                      </a:r>
                      <a:br>
                        <a:rPr lang="en-US" sz="1800" dirty="0">
                          <a:solidFill>
                            <a:srgbClr val="005952"/>
                          </a:solidFill>
                          <a:latin typeface="+mn-lt"/>
                        </a:rPr>
                      </a:br>
                      <a:r>
                        <a:rPr lang="en-US" sz="1800" dirty="0">
                          <a:solidFill>
                            <a:srgbClr val="005952"/>
                          </a:solidFill>
                          <a:latin typeface="+mn-lt"/>
                        </a:rPr>
                        <a:t>job tasks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rgbClr val="042E60"/>
                          </a:solidFill>
                          <a:latin typeface="+mn-lt"/>
                        </a:rPr>
                        <a:t>Better</a:t>
                      </a:r>
                      <a:r>
                        <a:rPr lang="en-US" sz="1800" baseline="0" dirty="0">
                          <a:solidFill>
                            <a:srgbClr val="042E60"/>
                          </a:solidFill>
                          <a:latin typeface="+mn-lt"/>
                        </a:rPr>
                        <a:t> aimed and prepared to meet employer demand</a:t>
                      </a:r>
                      <a:endParaRPr lang="en-US" sz="1800"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rgbClr val="008EC0"/>
                          </a:solidFill>
                          <a:latin typeface="+mn-lt"/>
                        </a:rPr>
                        <a:t>Training</a:t>
                      </a:r>
                      <a:r>
                        <a:rPr lang="en-US" sz="1800" baseline="0" dirty="0">
                          <a:solidFill>
                            <a:srgbClr val="008EC0"/>
                          </a:solidFill>
                          <a:latin typeface="+mn-lt"/>
                        </a:rPr>
                        <a:t> solutions aligned to</a:t>
                      </a:r>
                      <a:br>
                        <a:rPr lang="en-US" sz="1800" baseline="0" dirty="0">
                          <a:solidFill>
                            <a:srgbClr val="008EC0"/>
                          </a:solidFill>
                          <a:latin typeface="+mn-lt"/>
                        </a:rPr>
                      </a:br>
                      <a:r>
                        <a:rPr lang="en-US" sz="1800" baseline="0" dirty="0">
                          <a:solidFill>
                            <a:srgbClr val="008EC0"/>
                          </a:solidFill>
                          <a:latin typeface="+mn-lt"/>
                        </a:rPr>
                        <a:t>employer needs</a:t>
                      </a:r>
                      <a:endParaRPr lang="en-US" sz="1800" dirty="0">
                        <a:solidFill>
                          <a:srgbClr val="008E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rgbClr val="7030A0"/>
                          </a:solidFill>
                          <a:latin typeface="+mn-lt"/>
                        </a:rPr>
                        <a:t>Career</a:t>
                      </a:r>
                      <a:r>
                        <a:rPr lang="en-US" sz="1800" baseline="0" dirty="0">
                          <a:solidFill>
                            <a:srgbClr val="7030A0"/>
                          </a:solidFill>
                          <a:latin typeface="+mn-lt"/>
                        </a:rPr>
                        <a:t> Pathways with resources and job counseling</a:t>
                      </a:r>
                      <a:endParaRPr lang="en-US" sz="1800" dirty="0">
                        <a:solidFill>
                          <a:srgbClr val="7030A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Oval 6">
            <a:extLst>
              <a:ext uri="{FF2B5EF4-FFF2-40B4-BE49-F238E27FC236}">
                <a16:creationId xmlns:a16="http://schemas.microsoft.com/office/drawing/2014/main" id="{59864661-B201-4E69-9A98-D2ED92CDD5FB}"/>
              </a:ext>
            </a:extLst>
          </p:cNvPr>
          <p:cNvSpPr/>
          <p:nvPr userDrawn="1"/>
        </p:nvSpPr>
        <p:spPr>
          <a:xfrm>
            <a:off x="3837725" y="2106125"/>
            <a:ext cx="1828800" cy="1828800"/>
          </a:xfrm>
          <a:prstGeom prst="ellipse">
            <a:avLst/>
          </a:prstGeom>
          <a:noFill/>
          <a:ln w="38100">
            <a:solidFill>
              <a:srgbClr val="042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8" name="Oval 7">
            <a:extLst>
              <a:ext uri="{FF2B5EF4-FFF2-40B4-BE49-F238E27FC236}">
                <a16:creationId xmlns:a16="http://schemas.microsoft.com/office/drawing/2014/main" id="{48BFE260-DA21-4CAD-A241-A2560509A93E}"/>
              </a:ext>
            </a:extLst>
          </p:cNvPr>
          <p:cNvSpPr/>
          <p:nvPr userDrawn="1"/>
        </p:nvSpPr>
        <p:spPr>
          <a:xfrm>
            <a:off x="6237746" y="2106125"/>
            <a:ext cx="1828800" cy="1828800"/>
          </a:xfrm>
          <a:prstGeom prst="ellipse">
            <a:avLst/>
          </a:prstGeom>
          <a:noFill/>
          <a:ln w="38100">
            <a:solidFill>
              <a:srgbClr val="009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9" name="Oval 8">
            <a:extLst>
              <a:ext uri="{FF2B5EF4-FFF2-40B4-BE49-F238E27FC236}">
                <a16:creationId xmlns:a16="http://schemas.microsoft.com/office/drawing/2014/main" id="{9CFF4733-D339-41F7-96E6-C91BECBC5CDF}"/>
              </a:ext>
            </a:extLst>
          </p:cNvPr>
          <p:cNvSpPr/>
          <p:nvPr userDrawn="1"/>
        </p:nvSpPr>
        <p:spPr>
          <a:xfrm>
            <a:off x="8637767" y="2106125"/>
            <a:ext cx="1828800" cy="18288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pic>
        <p:nvPicPr>
          <p:cNvPr id="10" name="Picture 9">
            <a:extLst>
              <a:ext uri="{FF2B5EF4-FFF2-40B4-BE49-F238E27FC236}">
                <a16:creationId xmlns:a16="http://schemas.microsoft.com/office/drawing/2014/main" id="{B35F1CA6-E52C-4337-A767-1722B0AA8592}"/>
              </a:ext>
            </a:extLst>
          </p:cNvPr>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957807" y="2426165"/>
            <a:ext cx="1188720" cy="1188720"/>
          </a:xfrm>
          <a:prstGeom prst="rect">
            <a:avLst/>
          </a:prstGeom>
        </p:spPr>
      </p:pic>
      <p:pic>
        <p:nvPicPr>
          <p:cNvPr id="11" name="Picture 10">
            <a:extLst>
              <a:ext uri="{FF2B5EF4-FFF2-40B4-BE49-F238E27FC236}">
                <a16:creationId xmlns:a16="http://schemas.microsoft.com/office/drawing/2014/main" id="{44FC9B51-A455-4A1C-85D2-EB0568841172}"/>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00586" y="2409215"/>
            <a:ext cx="1188720" cy="1188720"/>
          </a:xfrm>
          <a:prstGeom prst="rect">
            <a:avLst/>
          </a:prstGeom>
        </p:spPr>
      </p:pic>
      <p:pic>
        <p:nvPicPr>
          <p:cNvPr id="12" name="Picture 11">
            <a:extLst>
              <a:ext uri="{FF2B5EF4-FFF2-40B4-BE49-F238E27FC236}">
                <a16:creationId xmlns:a16="http://schemas.microsoft.com/office/drawing/2014/main" id="{E8E0271F-AAE2-47B4-91AC-E9E61A227324}"/>
              </a:ext>
            </a:extLst>
          </p:cNvPr>
          <p:cNvPicPr>
            <a:picLocks noChangeAspect="1"/>
          </p:cNvPicPr>
          <p:nvPr userDrawn="1"/>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30252" y="2386502"/>
            <a:ext cx="1188720" cy="1188720"/>
          </a:xfrm>
          <a:prstGeom prst="rect">
            <a:avLst/>
          </a:prstGeom>
          <a:ln>
            <a:noFill/>
          </a:ln>
        </p:spPr>
      </p:pic>
      <p:pic>
        <p:nvPicPr>
          <p:cNvPr id="13" name="Picture 12">
            <a:extLst>
              <a:ext uri="{FF2B5EF4-FFF2-40B4-BE49-F238E27FC236}">
                <a16:creationId xmlns:a16="http://schemas.microsoft.com/office/drawing/2014/main" id="{B38A89CD-1ED1-4824-A7BA-84FECF48CF75}"/>
              </a:ext>
            </a:extLst>
          </p:cNvPr>
          <p:cNvPicPr>
            <a:picLocks noChangeAspect="1"/>
          </p:cNvPicPr>
          <p:nvPr userDrawn="1"/>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69077" y="2469168"/>
            <a:ext cx="1188720" cy="1188720"/>
          </a:xfrm>
          <a:prstGeom prst="rect">
            <a:avLst/>
          </a:prstGeom>
        </p:spPr>
      </p:pic>
    </p:spTree>
    <p:extLst>
      <p:ext uri="{BB962C8B-B14F-4D97-AF65-F5344CB8AC3E}">
        <p14:creationId xmlns:p14="http://schemas.microsoft.com/office/powerpoint/2010/main" val="366601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21"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D77C0-082B-4A59-A858-F6634F9D97E7}"/>
              </a:ext>
            </a:extLst>
          </p:cNvPr>
          <p:cNvSpPr>
            <a:spLocks noGrp="1"/>
          </p:cNvSpPr>
          <p:nvPr>
            <p:ph idx="1"/>
          </p:nvPr>
        </p:nvSpPr>
        <p:spPr>
          <a:xfrm>
            <a:off x="6542202" y="681037"/>
            <a:ext cx="5094402" cy="543224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7DF0A58-8926-4511-BBE4-1082801047A1}"/>
              </a:ext>
            </a:extLst>
          </p:cNvPr>
          <p:cNvSpPr/>
          <p:nvPr userDrawn="1"/>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9085DD-8C74-4ED8-974B-F19691B5AD48}"/>
              </a:ext>
            </a:extLst>
          </p:cNvPr>
          <p:cNvSpPr txBox="1"/>
          <p:nvPr userDrawn="1"/>
        </p:nvSpPr>
        <p:spPr>
          <a:xfrm>
            <a:off x="197963" y="2620025"/>
            <a:ext cx="5571241" cy="1384995"/>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Left Sidebar Half</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pic>
        <p:nvPicPr>
          <p:cNvPr id="11" name="Picture 10">
            <a:extLst>
              <a:ext uri="{FF2B5EF4-FFF2-40B4-BE49-F238E27FC236}">
                <a16:creationId xmlns:a16="http://schemas.microsoft.com/office/drawing/2014/main" id="{313777A2-A306-4763-890C-A2CA3FBEF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2558" y="6194953"/>
            <a:ext cx="2282049" cy="430092"/>
          </a:xfrm>
          <a:prstGeom prst="rect">
            <a:avLst/>
          </a:prstGeom>
        </p:spPr>
      </p:pic>
    </p:spTree>
    <p:extLst>
      <p:ext uri="{BB962C8B-B14F-4D97-AF65-F5344CB8AC3E}">
        <p14:creationId xmlns:p14="http://schemas.microsoft.com/office/powerpoint/2010/main" val="104386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D77C0-082B-4A59-A858-F6634F9D97E7}"/>
              </a:ext>
            </a:extLst>
          </p:cNvPr>
          <p:cNvSpPr>
            <a:spLocks noGrp="1"/>
          </p:cNvSpPr>
          <p:nvPr>
            <p:ph idx="1"/>
          </p:nvPr>
        </p:nvSpPr>
        <p:spPr>
          <a:xfrm>
            <a:off x="348791" y="712877"/>
            <a:ext cx="5520966" cy="543224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7DF0A58-8926-4511-BBE4-1082801047A1}"/>
              </a:ext>
            </a:extLst>
          </p:cNvPr>
          <p:cNvSpPr/>
          <p:nvPr userDrawn="1"/>
        </p:nvSpPr>
        <p:spPr>
          <a:xfrm>
            <a:off x="6096000" y="0"/>
            <a:ext cx="609285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9085DD-8C74-4ED8-974B-F19691B5AD48}"/>
              </a:ext>
            </a:extLst>
          </p:cNvPr>
          <p:cNvSpPr txBox="1"/>
          <p:nvPr userDrawn="1"/>
        </p:nvSpPr>
        <p:spPr>
          <a:xfrm>
            <a:off x="6372521" y="2620025"/>
            <a:ext cx="5590094" cy="1384995"/>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Right Sidebar Half</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pic>
        <p:nvPicPr>
          <p:cNvPr id="5" name="Picture 4">
            <a:extLst>
              <a:ext uri="{FF2B5EF4-FFF2-40B4-BE49-F238E27FC236}">
                <a16:creationId xmlns:a16="http://schemas.microsoft.com/office/drawing/2014/main" id="{4448A7D3-BAD7-480C-9A2F-D075B0817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404" y="6194953"/>
            <a:ext cx="2282049" cy="430092"/>
          </a:xfrm>
          <a:prstGeom prst="rect">
            <a:avLst/>
          </a:prstGeom>
        </p:spPr>
      </p:pic>
    </p:spTree>
    <p:extLst>
      <p:ext uri="{BB962C8B-B14F-4D97-AF65-F5344CB8AC3E}">
        <p14:creationId xmlns:p14="http://schemas.microsoft.com/office/powerpoint/2010/main" val="140754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EF361-F482-47EE-B46D-FF8A129115C0}"/>
              </a:ext>
            </a:extLst>
          </p:cNvPr>
          <p:cNvSpPr>
            <a:spLocks noGrp="1"/>
          </p:cNvSpPr>
          <p:nvPr>
            <p:ph type="dt" sz="half" idx="10"/>
          </p:nvPr>
        </p:nvSpPr>
        <p:spPr/>
        <p:txBody>
          <a:bodyPr/>
          <a:lstStyle/>
          <a:p>
            <a:fld id="{43E2AF8A-FE95-4C99-9732-CE1ECEF1DA7B}" type="datetimeFigureOut">
              <a:rPr lang="en-US" smtClean="0"/>
              <a:t>2/22/2022</a:t>
            </a:fld>
            <a:endParaRPr lang="en-US"/>
          </a:p>
        </p:txBody>
      </p:sp>
      <p:sp>
        <p:nvSpPr>
          <p:cNvPr id="3" name="Footer Placeholder 2">
            <a:extLst>
              <a:ext uri="{FF2B5EF4-FFF2-40B4-BE49-F238E27FC236}">
                <a16:creationId xmlns:a16="http://schemas.microsoft.com/office/drawing/2014/main" id="{C85C07A5-9FAE-4451-8EAE-2BE9580CBB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B46AA-29F2-4225-A385-FBA9EEE2189F}"/>
              </a:ext>
            </a:extLst>
          </p:cNvPr>
          <p:cNvSpPr>
            <a:spLocks noGrp="1"/>
          </p:cNvSpPr>
          <p:nvPr>
            <p:ph type="sldNum" sz="quarter" idx="12"/>
          </p:nvPr>
        </p:nvSpPr>
        <p:spPr/>
        <p:txBody>
          <a:bodyPr/>
          <a:lstStyle/>
          <a:p>
            <a:fld id="{2A4BC313-72BE-47B7-8294-E4638EFD443E}" type="slidenum">
              <a:rPr lang="en-US" smtClean="0"/>
              <a:t>‹#›</a:t>
            </a:fld>
            <a:endParaRPr lang="en-US"/>
          </a:p>
        </p:txBody>
      </p:sp>
    </p:spTree>
    <p:extLst>
      <p:ext uri="{BB962C8B-B14F-4D97-AF65-F5344CB8AC3E}">
        <p14:creationId xmlns:p14="http://schemas.microsoft.com/office/powerpoint/2010/main" val="237052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D77C0-082B-4A59-A858-F6634F9D97E7}"/>
              </a:ext>
            </a:extLst>
          </p:cNvPr>
          <p:cNvSpPr>
            <a:spLocks noGrp="1"/>
          </p:cNvSpPr>
          <p:nvPr>
            <p:ph idx="1"/>
          </p:nvPr>
        </p:nvSpPr>
        <p:spPr>
          <a:xfrm>
            <a:off x="3883843" y="681037"/>
            <a:ext cx="7752761" cy="543224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7DF0A58-8926-4511-BBE4-1082801047A1}"/>
              </a:ext>
            </a:extLst>
          </p:cNvPr>
          <p:cNvSpPr/>
          <p:nvPr userDrawn="1"/>
        </p:nvSpPr>
        <p:spPr>
          <a:xfrm>
            <a:off x="0"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9085DD-8C74-4ED8-974B-F19691B5AD48}"/>
              </a:ext>
            </a:extLst>
          </p:cNvPr>
          <p:cNvSpPr txBox="1"/>
          <p:nvPr userDrawn="1"/>
        </p:nvSpPr>
        <p:spPr>
          <a:xfrm>
            <a:off x="197963" y="2404582"/>
            <a:ext cx="3063711" cy="1815882"/>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Left Sidebar</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pic>
        <p:nvPicPr>
          <p:cNvPr id="11" name="Picture 10">
            <a:extLst>
              <a:ext uri="{FF2B5EF4-FFF2-40B4-BE49-F238E27FC236}">
                <a16:creationId xmlns:a16="http://schemas.microsoft.com/office/drawing/2014/main" id="{313777A2-A306-4763-890C-A2CA3FBEF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793" y="6194954"/>
            <a:ext cx="2282049" cy="430092"/>
          </a:xfrm>
          <a:prstGeom prst="rect">
            <a:avLst/>
          </a:prstGeom>
        </p:spPr>
      </p:pic>
    </p:spTree>
    <p:extLst>
      <p:ext uri="{BB962C8B-B14F-4D97-AF65-F5344CB8AC3E}">
        <p14:creationId xmlns:p14="http://schemas.microsoft.com/office/powerpoint/2010/main" val="385496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F0A58-8926-4511-BBE4-1082801047A1}"/>
              </a:ext>
            </a:extLst>
          </p:cNvPr>
          <p:cNvSpPr/>
          <p:nvPr userDrawn="1"/>
        </p:nvSpPr>
        <p:spPr>
          <a:xfrm>
            <a:off x="0"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73DDFC-62EB-4666-ADDA-DCA25205D4A5}"/>
              </a:ext>
            </a:extLst>
          </p:cNvPr>
          <p:cNvSpPr txBox="1"/>
          <p:nvPr userDrawn="1"/>
        </p:nvSpPr>
        <p:spPr>
          <a:xfrm>
            <a:off x="197963" y="1758253"/>
            <a:ext cx="3063711" cy="3108543"/>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Left Sidebar</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3 Image/Icon bullets </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graphicFrame>
        <p:nvGraphicFramePr>
          <p:cNvPr id="2" name="Table 1">
            <a:extLst>
              <a:ext uri="{FF2B5EF4-FFF2-40B4-BE49-F238E27FC236}">
                <a16:creationId xmlns:a16="http://schemas.microsoft.com/office/drawing/2014/main" id="{E8B5FB07-B830-423F-8165-4C1301A55D99}"/>
              </a:ext>
            </a:extLst>
          </p:cNvPr>
          <p:cNvGraphicFramePr>
            <a:graphicFrameLocks noGrp="1"/>
          </p:cNvGraphicFramePr>
          <p:nvPr userDrawn="1">
            <p:extLst>
              <p:ext uri="{D42A27DB-BD31-4B8C-83A1-F6EECF244321}">
                <p14:modId xmlns:p14="http://schemas.microsoft.com/office/powerpoint/2010/main" val="2912784542"/>
              </p:ext>
            </p:extLst>
          </p:nvPr>
        </p:nvGraphicFramePr>
        <p:xfrm>
          <a:off x="3685881" y="791852"/>
          <a:ext cx="8128000" cy="5184741"/>
        </p:xfrm>
        <a:graphic>
          <a:graphicData uri="http://schemas.openxmlformats.org/drawingml/2006/table">
            <a:tbl>
              <a:tblPr firstRow="1" bandRow="1">
                <a:tableStyleId>{5C22544A-7EE6-4342-B048-85BDC9FD1C3A}</a:tableStyleId>
              </a:tblPr>
              <a:tblGrid>
                <a:gridCol w="1583703">
                  <a:extLst>
                    <a:ext uri="{9D8B030D-6E8A-4147-A177-3AD203B41FA5}">
                      <a16:colId xmlns:a16="http://schemas.microsoft.com/office/drawing/2014/main" val="2644317658"/>
                    </a:ext>
                  </a:extLst>
                </a:gridCol>
                <a:gridCol w="6544297">
                  <a:extLst>
                    <a:ext uri="{9D8B030D-6E8A-4147-A177-3AD203B41FA5}">
                      <a16:colId xmlns:a16="http://schemas.microsoft.com/office/drawing/2014/main" val="1906426866"/>
                    </a:ext>
                  </a:extLst>
                </a:gridCol>
              </a:tblGrid>
              <a:tr h="172824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2060"/>
                          </a:solidFill>
                        </a:rPr>
                        <a:t>Bulleted Line</a:t>
                      </a:r>
                      <a:br>
                        <a:rPr lang="en-US" sz="2800" dirty="0">
                          <a:solidFill>
                            <a:srgbClr val="002060"/>
                          </a:solidFill>
                        </a:rPr>
                      </a:br>
                      <a:r>
                        <a:rPr lang="en-US" sz="2800"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740509"/>
                  </a:ext>
                </a:extLst>
              </a:tr>
              <a:tr h="172824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panose="020B0604020202020204" pitchFamily="34" charset="0"/>
                          <a:cs typeface="Arial" panose="020B0604020202020204" pitchFamily="34" charset="0"/>
                        </a:rPr>
                        <a:t>Bulleted Line</a:t>
                      </a:r>
                      <a:br>
                        <a:rPr lang="en-US" sz="2800" b="1" dirty="0">
                          <a:solidFill>
                            <a:srgbClr val="002060"/>
                          </a:solidFill>
                          <a:latin typeface="Arial" panose="020B0604020202020204" pitchFamily="34" charset="0"/>
                          <a:cs typeface="Arial" panose="020B0604020202020204" pitchFamily="34" charset="0"/>
                        </a:rPr>
                      </a:br>
                      <a:r>
                        <a:rPr lang="en-US" sz="2800" b="1" dirty="0">
                          <a:solidFill>
                            <a:srgbClr val="002060"/>
                          </a:solidFill>
                          <a:latin typeface="Arial" panose="020B0604020202020204" pitchFamily="34" charset="0"/>
                          <a:cs typeface="Arial" panose="020B0604020202020204" pitchFamily="34" charset="0"/>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546349"/>
                  </a:ext>
                </a:extLst>
              </a:tr>
              <a:tr h="172824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panose="020B0604020202020204" pitchFamily="34" charset="0"/>
                          <a:cs typeface="Arial" panose="020B0604020202020204" pitchFamily="34" charset="0"/>
                        </a:rPr>
                        <a:t>Bulleted Line</a:t>
                      </a:r>
                      <a:br>
                        <a:rPr lang="en-US" sz="2800" b="1" dirty="0">
                          <a:solidFill>
                            <a:srgbClr val="002060"/>
                          </a:solidFill>
                          <a:latin typeface="Arial" panose="020B0604020202020204" pitchFamily="34" charset="0"/>
                          <a:cs typeface="Arial" panose="020B0604020202020204" pitchFamily="34" charset="0"/>
                        </a:rPr>
                      </a:br>
                      <a:r>
                        <a:rPr lang="en-US" sz="2800" b="1" dirty="0">
                          <a:solidFill>
                            <a:srgbClr val="002060"/>
                          </a:solidFill>
                          <a:latin typeface="Arial" panose="020B0604020202020204" pitchFamily="34" charset="0"/>
                          <a:cs typeface="Arial" panose="020B0604020202020204" pitchFamily="34" charset="0"/>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805953"/>
                  </a:ext>
                </a:extLst>
              </a:tr>
            </a:tbl>
          </a:graphicData>
        </a:graphic>
      </p:graphicFrame>
      <p:sp>
        <p:nvSpPr>
          <p:cNvPr id="4" name="Flowchart: Connector 3">
            <a:extLst>
              <a:ext uri="{FF2B5EF4-FFF2-40B4-BE49-F238E27FC236}">
                <a16:creationId xmlns:a16="http://schemas.microsoft.com/office/drawing/2014/main" id="{4EE49006-1881-4D5D-88DA-3F07A7C78CF6}"/>
              </a:ext>
            </a:extLst>
          </p:cNvPr>
          <p:cNvSpPr/>
          <p:nvPr userDrawn="1"/>
        </p:nvSpPr>
        <p:spPr>
          <a:xfrm>
            <a:off x="3789576" y="994528"/>
            <a:ext cx="1371600" cy="13716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45C1F60-0760-42B3-BDAB-E0912B664E55}"/>
              </a:ext>
            </a:extLst>
          </p:cNvPr>
          <p:cNvSpPr/>
          <p:nvPr userDrawn="1"/>
        </p:nvSpPr>
        <p:spPr>
          <a:xfrm>
            <a:off x="3789576" y="2698422"/>
            <a:ext cx="1371600" cy="13716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EFD6609-C182-4D56-B75C-9501216E58A4}"/>
              </a:ext>
            </a:extLst>
          </p:cNvPr>
          <p:cNvSpPr/>
          <p:nvPr userDrawn="1"/>
        </p:nvSpPr>
        <p:spPr>
          <a:xfrm>
            <a:off x="3789576" y="4402316"/>
            <a:ext cx="1371600" cy="13716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3BDFEC-4F61-4704-8005-5A6AC3D3D2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793" y="6194954"/>
            <a:ext cx="2282049" cy="430092"/>
          </a:xfrm>
          <a:prstGeom prst="rect">
            <a:avLst/>
          </a:prstGeom>
        </p:spPr>
      </p:pic>
    </p:spTree>
    <p:extLst>
      <p:ext uri="{BB962C8B-B14F-4D97-AF65-F5344CB8AC3E}">
        <p14:creationId xmlns:p14="http://schemas.microsoft.com/office/powerpoint/2010/main" val="416805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F0A58-8926-4511-BBE4-1082801047A1}"/>
              </a:ext>
            </a:extLst>
          </p:cNvPr>
          <p:cNvSpPr/>
          <p:nvPr userDrawn="1"/>
        </p:nvSpPr>
        <p:spPr>
          <a:xfrm>
            <a:off x="0"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73DDFC-62EB-4666-ADDA-DCA25205D4A5}"/>
              </a:ext>
            </a:extLst>
          </p:cNvPr>
          <p:cNvSpPr txBox="1"/>
          <p:nvPr userDrawn="1"/>
        </p:nvSpPr>
        <p:spPr>
          <a:xfrm>
            <a:off x="197963" y="1758253"/>
            <a:ext cx="3063711" cy="3108543"/>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Left Sidebar</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4 Image/Icon bullets </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graphicFrame>
        <p:nvGraphicFramePr>
          <p:cNvPr id="2" name="Table 1">
            <a:extLst>
              <a:ext uri="{FF2B5EF4-FFF2-40B4-BE49-F238E27FC236}">
                <a16:creationId xmlns:a16="http://schemas.microsoft.com/office/drawing/2014/main" id="{E8B5FB07-B830-423F-8165-4C1301A55D99}"/>
              </a:ext>
            </a:extLst>
          </p:cNvPr>
          <p:cNvGraphicFramePr>
            <a:graphicFrameLocks noGrp="1"/>
          </p:cNvGraphicFramePr>
          <p:nvPr userDrawn="1">
            <p:extLst>
              <p:ext uri="{D42A27DB-BD31-4B8C-83A1-F6EECF244321}">
                <p14:modId xmlns:p14="http://schemas.microsoft.com/office/powerpoint/2010/main" val="806551864"/>
              </p:ext>
            </p:extLst>
          </p:nvPr>
        </p:nvGraphicFramePr>
        <p:xfrm>
          <a:off x="3685881" y="518474"/>
          <a:ext cx="8128000" cy="5769204"/>
        </p:xfrm>
        <a:graphic>
          <a:graphicData uri="http://schemas.openxmlformats.org/drawingml/2006/table">
            <a:tbl>
              <a:tblPr firstRow="1" bandRow="1">
                <a:tableStyleId>{5C22544A-7EE6-4342-B048-85BDC9FD1C3A}</a:tableStyleId>
              </a:tblPr>
              <a:tblGrid>
                <a:gridCol w="1385740">
                  <a:extLst>
                    <a:ext uri="{9D8B030D-6E8A-4147-A177-3AD203B41FA5}">
                      <a16:colId xmlns:a16="http://schemas.microsoft.com/office/drawing/2014/main" val="2644317658"/>
                    </a:ext>
                  </a:extLst>
                </a:gridCol>
                <a:gridCol w="6742260">
                  <a:extLst>
                    <a:ext uri="{9D8B030D-6E8A-4147-A177-3AD203B41FA5}">
                      <a16:colId xmlns:a16="http://schemas.microsoft.com/office/drawing/2014/main" val="1906426866"/>
                    </a:ext>
                  </a:extLst>
                </a:gridCol>
              </a:tblGrid>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2060"/>
                          </a:solidFill>
                        </a:rPr>
                        <a:t>Bulleted Line</a:t>
                      </a:r>
                      <a:br>
                        <a:rPr lang="en-US" sz="2800" dirty="0">
                          <a:solidFill>
                            <a:srgbClr val="002060"/>
                          </a:solidFill>
                        </a:rPr>
                      </a:br>
                      <a:r>
                        <a:rPr lang="en-US" sz="2800"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740509"/>
                  </a:ext>
                </a:extLst>
              </a:tr>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rPr>
                        <a:t>Bulleted Line</a:t>
                      </a:r>
                      <a:br>
                        <a:rPr lang="en-US" sz="2800" b="1" dirty="0">
                          <a:solidFill>
                            <a:srgbClr val="002060"/>
                          </a:solidFill>
                        </a:rPr>
                      </a:br>
                      <a:r>
                        <a:rPr lang="en-US" sz="2800" b="1"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83939"/>
                  </a:ext>
                </a:extLst>
              </a:tr>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rPr>
                        <a:t>Bulleted Line</a:t>
                      </a:r>
                      <a:br>
                        <a:rPr lang="en-US" sz="2800" b="1" dirty="0">
                          <a:solidFill>
                            <a:srgbClr val="002060"/>
                          </a:solidFill>
                        </a:rPr>
                      </a:br>
                      <a:r>
                        <a:rPr lang="en-US" sz="2800" b="1"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480261"/>
                  </a:ext>
                </a:extLst>
              </a:tr>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rPr>
                        <a:t>Bulleted Line</a:t>
                      </a:r>
                      <a:br>
                        <a:rPr lang="en-US" sz="2800" b="1" dirty="0">
                          <a:solidFill>
                            <a:srgbClr val="002060"/>
                          </a:solidFill>
                        </a:rPr>
                      </a:br>
                      <a:r>
                        <a:rPr lang="en-US" sz="2800" b="1"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044883"/>
                  </a:ext>
                </a:extLst>
              </a:tr>
            </a:tbl>
          </a:graphicData>
        </a:graphic>
      </p:graphicFrame>
      <p:sp>
        <p:nvSpPr>
          <p:cNvPr id="4" name="Flowchart: Connector 3">
            <a:extLst>
              <a:ext uri="{FF2B5EF4-FFF2-40B4-BE49-F238E27FC236}">
                <a16:creationId xmlns:a16="http://schemas.microsoft.com/office/drawing/2014/main" id="{4EE49006-1881-4D5D-88DA-3F07A7C78CF6}"/>
              </a:ext>
            </a:extLst>
          </p:cNvPr>
          <p:cNvSpPr/>
          <p:nvPr userDrawn="1"/>
        </p:nvSpPr>
        <p:spPr>
          <a:xfrm>
            <a:off x="3789576" y="645736"/>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45C1F60-0760-42B3-BDAB-E0912B664E55}"/>
              </a:ext>
            </a:extLst>
          </p:cNvPr>
          <p:cNvSpPr/>
          <p:nvPr userDrawn="1"/>
        </p:nvSpPr>
        <p:spPr>
          <a:xfrm>
            <a:off x="3789576" y="2066827"/>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EFD6609-C182-4D56-B75C-9501216E58A4}"/>
              </a:ext>
            </a:extLst>
          </p:cNvPr>
          <p:cNvSpPr/>
          <p:nvPr userDrawn="1"/>
        </p:nvSpPr>
        <p:spPr>
          <a:xfrm>
            <a:off x="3789576" y="3487918"/>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CBAE180A-EAC6-4D28-B888-BD926BBF5873}"/>
              </a:ext>
            </a:extLst>
          </p:cNvPr>
          <p:cNvSpPr/>
          <p:nvPr userDrawn="1"/>
        </p:nvSpPr>
        <p:spPr>
          <a:xfrm>
            <a:off x="3789576" y="4918908"/>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E439103-25D9-4C47-B937-32C139539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793" y="6194954"/>
            <a:ext cx="2282049" cy="430092"/>
          </a:xfrm>
          <a:prstGeom prst="rect">
            <a:avLst/>
          </a:prstGeom>
        </p:spPr>
      </p:pic>
    </p:spTree>
    <p:extLst>
      <p:ext uri="{BB962C8B-B14F-4D97-AF65-F5344CB8AC3E}">
        <p14:creationId xmlns:p14="http://schemas.microsoft.com/office/powerpoint/2010/main" val="266122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F0A58-8926-4511-BBE4-1082801047A1}"/>
              </a:ext>
            </a:extLst>
          </p:cNvPr>
          <p:cNvSpPr/>
          <p:nvPr userDrawn="1"/>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73DDFC-62EB-4666-ADDA-DCA25205D4A5}"/>
              </a:ext>
            </a:extLst>
          </p:cNvPr>
          <p:cNvSpPr txBox="1"/>
          <p:nvPr userDrawn="1"/>
        </p:nvSpPr>
        <p:spPr>
          <a:xfrm>
            <a:off x="8898907" y="1758253"/>
            <a:ext cx="3063711" cy="3108543"/>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Right Sidebar</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3 Image/Icon bullets </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graphicFrame>
        <p:nvGraphicFramePr>
          <p:cNvPr id="2" name="Table 1">
            <a:extLst>
              <a:ext uri="{FF2B5EF4-FFF2-40B4-BE49-F238E27FC236}">
                <a16:creationId xmlns:a16="http://schemas.microsoft.com/office/drawing/2014/main" id="{E8B5FB07-B830-423F-8165-4C1301A55D99}"/>
              </a:ext>
            </a:extLst>
          </p:cNvPr>
          <p:cNvGraphicFramePr>
            <a:graphicFrameLocks noGrp="1"/>
          </p:cNvGraphicFramePr>
          <p:nvPr userDrawn="1">
            <p:extLst>
              <p:ext uri="{D42A27DB-BD31-4B8C-83A1-F6EECF244321}">
                <p14:modId xmlns:p14="http://schemas.microsoft.com/office/powerpoint/2010/main" val="3793093503"/>
              </p:ext>
            </p:extLst>
          </p:nvPr>
        </p:nvGraphicFramePr>
        <p:xfrm>
          <a:off x="273375" y="791852"/>
          <a:ext cx="8128000" cy="5184741"/>
        </p:xfrm>
        <a:graphic>
          <a:graphicData uri="http://schemas.openxmlformats.org/drawingml/2006/table">
            <a:tbl>
              <a:tblPr firstRow="1" bandRow="1">
                <a:tableStyleId>{5C22544A-7EE6-4342-B048-85BDC9FD1C3A}</a:tableStyleId>
              </a:tblPr>
              <a:tblGrid>
                <a:gridCol w="1583703">
                  <a:extLst>
                    <a:ext uri="{9D8B030D-6E8A-4147-A177-3AD203B41FA5}">
                      <a16:colId xmlns:a16="http://schemas.microsoft.com/office/drawing/2014/main" val="2644317658"/>
                    </a:ext>
                  </a:extLst>
                </a:gridCol>
                <a:gridCol w="6544297">
                  <a:extLst>
                    <a:ext uri="{9D8B030D-6E8A-4147-A177-3AD203B41FA5}">
                      <a16:colId xmlns:a16="http://schemas.microsoft.com/office/drawing/2014/main" val="1906426866"/>
                    </a:ext>
                  </a:extLst>
                </a:gridCol>
              </a:tblGrid>
              <a:tr h="172824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2060"/>
                          </a:solidFill>
                        </a:rPr>
                        <a:t>Bulleted Line</a:t>
                      </a:r>
                      <a:br>
                        <a:rPr lang="en-US" sz="2800" dirty="0">
                          <a:solidFill>
                            <a:srgbClr val="002060"/>
                          </a:solidFill>
                        </a:rPr>
                      </a:br>
                      <a:r>
                        <a:rPr lang="en-US" sz="2800"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740509"/>
                  </a:ext>
                </a:extLst>
              </a:tr>
              <a:tr h="172824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panose="020B0604020202020204" pitchFamily="34" charset="0"/>
                          <a:cs typeface="Arial" panose="020B0604020202020204" pitchFamily="34" charset="0"/>
                        </a:rPr>
                        <a:t>Bulleted Line</a:t>
                      </a:r>
                      <a:br>
                        <a:rPr lang="en-US" sz="2800" b="1" dirty="0">
                          <a:solidFill>
                            <a:srgbClr val="002060"/>
                          </a:solidFill>
                          <a:latin typeface="Arial" panose="020B0604020202020204" pitchFamily="34" charset="0"/>
                          <a:cs typeface="Arial" panose="020B0604020202020204" pitchFamily="34" charset="0"/>
                        </a:rPr>
                      </a:br>
                      <a:r>
                        <a:rPr lang="en-US" sz="2800" b="1" dirty="0">
                          <a:solidFill>
                            <a:srgbClr val="002060"/>
                          </a:solidFill>
                          <a:latin typeface="Arial" panose="020B0604020202020204" pitchFamily="34" charset="0"/>
                          <a:cs typeface="Arial" panose="020B0604020202020204" pitchFamily="34" charset="0"/>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546349"/>
                  </a:ext>
                </a:extLst>
              </a:tr>
              <a:tr h="172824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panose="020B0604020202020204" pitchFamily="34" charset="0"/>
                          <a:cs typeface="Arial" panose="020B0604020202020204" pitchFamily="34" charset="0"/>
                        </a:rPr>
                        <a:t>Bulleted Line</a:t>
                      </a:r>
                      <a:br>
                        <a:rPr lang="en-US" sz="2800" b="1" dirty="0">
                          <a:solidFill>
                            <a:srgbClr val="002060"/>
                          </a:solidFill>
                          <a:latin typeface="Arial" panose="020B0604020202020204" pitchFamily="34" charset="0"/>
                          <a:cs typeface="Arial" panose="020B0604020202020204" pitchFamily="34" charset="0"/>
                        </a:rPr>
                      </a:br>
                      <a:r>
                        <a:rPr lang="en-US" sz="2800" b="1" dirty="0">
                          <a:solidFill>
                            <a:srgbClr val="002060"/>
                          </a:solidFill>
                          <a:latin typeface="Arial" panose="020B0604020202020204" pitchFamily="34" charset="0"/>
                          <a:cs typeface="Arial" panose="020B0604020202020204" pitchFamily="34" charset="0"/>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805953"/>
                  </a:ext>
                </a:extLst>
              </a:tr>
            </a:tbl>
          </a:graphicData>
        </a:graphic>
      </p:graphicFrame>
      <p:sp>
        <p:nvSpPr>
          <p:cNvPr id="4" name="Flowchart: Connector 3">
            <a:extLst>
              <a:ext uri="{FF2B5EF4-FFF2-40B4-BE49-F238E27FC236}">
                <a16:creationId xmlns:a16="http://schemas.microsoft.com/office/drawing/2014/main" id="{4EE49006-1881-4D5D-88DA-3F07A7C78CF6}"/>
              </a:ext>
            </a:extLst>
          </p:cNvPr>
          <p:cNvSpPr/>
          <p:nvPr userDrawn="1"/>
        </p:nvSpPr>
        <p:spPr>
          <a:xfrm>
            <a:off x="377070" y="994528"/>
            <a:ext cx="1371600" cy="13716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45C1F60-0760-42B3-BDAB-E0912B664E55}"/>
              </a:ext>
            </a:extLst>
          </p:cNvPr>
          <p:cNvSpPr/>
          <p:nvPr userDrawn="1"/>
        </p:nvSpPr>
        <p:spPr>
          <a:xfrm>
            <a:off x="377070" y="2698422"/>
            <a:ext cx="1371600" cy="13716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EFD6609-C182-4D56-B75C-9501216E58A4}"/>
              </a:ext>
            </a:extLst>
          </p:cNvPr>
          <p:cNvSpPr/>
          <p:nvPr userDrawn="1"/>
        </p:nvSpPr>
        <p:spPr>
          <a:xfrm>
            <a:off x="377070" y="4402316"/>
            <a:ext cx="1371600" cy="13716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0372AC-AB26-41F4-87FF-3119EEB7C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spTree>
    <p:extLst>
      <p:ext uri="{BB962C8B-B14F-4D97-AF65-F5344CB8AC3E}">
        <p14:creationId xmlns:p14="http://schemas.microsoft.com/office/powerpoint/2010/main" val="278222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F0A58-8926-4511-BBE4-1082801047A1}"/>
              </a:ext>
            </a:extLst>
          </p:cNvPr>
          <p:cNvSpPr/>
          <p:nvPr userDrawn="1"/>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73DDFC-62EB-4666-ADDA-DCA25205D4A5}"/>
              </a:ext>
            </a:extLst>
          </p:cNvPr>
          <p:cNvSpPr txBox="1"/>
          <p:nvPr userDrawn="1"/>
        </p:nvSpPr>
        <p:spPr>
          <a:xfrm>
            <a:off x="8898907" y="1758253"/>
            <a:ext cx="3063711" cy="3108543"/>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Right Sidebar</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4 Image/Icon bullets </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28-Pt Arial Bold</a:t>
            </a:r>
          </a:p>
        </p:txBody>
      </p:sp>
      <p:graphicFrame>
        <p:nvGraphicFramePr>
          <p:cNvPr id="11" name="Table 10">
            <a:extLst>
              <a:ext uri="{FF2B5EF4-FFF2-40B4-BE49-F238E27FC236}">
                <a16:creationId xmlns:a16="http://schemas.microsoft.com/office/drawing/2014/main" id="{81D19001-DE6E-420A-ADED-F6C6CD81B6BE}"/>
              </a:ext>
            </a:extLst>
          </p:cNvPr>
          <p:cNvGraphicFramePr>
            <a:graphicFrameLocks noGrp="1"/>
          </p:cNvGraphicFramePr>
          <p:nvPr userDrawn="1">
            <p:extLst>
              <p:ext uri="{D42A27DB-BD31-4B8C-83A1-F6EECF244321}">
                <p14:modId xmlns:p14="http://schemas.microsoft.com/office/powerpoint/2010/main" val="683625199"/>
              </p:ext>
            </p:extLst>
          </p:nvPr>
        </p:nvGraphicFramePr>
        <p:xfrm>
          <a:off x="311086" y="518474"/>
          <a:ext cx="8128000" cy="5769204"/>
        </p:xfrm>
        <a:graphic>
          <a:graphicData uri="http://schemas.openxmlformats.org/drawingml/2006/table">
            <a:tbl>
              <a:tblPr firstRow="1" bandRow="1">
                <a:tableStyleId>{5C22544A-7EE6-4342-B048-85BDC9FD1C3A}</a:tableStyleId>
              </a:tblPr>
              <a:tblGrid>
                <a:gridCol w="1385740">
                  <a:extLst>
                    <a:ext uri="{9D8B030D-6E8A-4147-A177-3AD203B41FA5}">
                      <a16:colId xmlns:a16="http://schemas.microsoft.com/office/drawing/2014/main" val="2644317658"/>
                    </a:ext>
                  </a:extLst>
                </a:gridCol>
                <a:gridCol w="6742260">
                  <a:extLst>
                    <a:ext uri="{9D8B030D-6E8A-4147-A177-3AD203B41FA5}">
                      <a16:colId xmlns:a16="http://schemas.microsoft.com/office/drawing/2014/main" val="1906426866"/>
                    </a:ext>
                  </a:extLst>
                </a:gridCol>
              </a:tblGrid>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rgbClr val="002060"/>
                          </a:solidFill>
                        </a:rPr>
                        <a:t>Bulleted Line</a:t>
                      </a:r>
                      <a:br>
                        <a:rPr lang="en-US" sz="2800" dirty="0">
                          <a:solidFill>
                            <a:srgbClr val="002060"/>
                          </a:solidFill>
                        </a:rPr>
                      </a:br>
                      <a:r>
                        <a:rPr lang="en-US" sz="2800"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740509"/>
                  </a:ext>
                </a:extLst>
              </a:tr>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rPr>
                        <a:t>Bulleted Line</a:t>
                      </a:r>
                      <a:br>
                        <a:rPr lang="en-US" sz="2800" b="1" dirty="0">
                          <a:solidFill>
                            <a:srgbClr val="002060"/>
                          </a:solidFill>
                        </a:rPr>
                      </a:br>
                      <a:r>
                        <a:rPr lang="en-US" sz="2800" b="1"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783939"/>
                  </a:ext>
                </a:extLst>
              </a:tr>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rPr>
                        <a:t>Bulleted Line</a:t>
                      </a:r>
                      <a:br>
                        <a:rPr lang="en-US" sz="2800" b="1" dirty="0">
                          <a:solidFill>
                            <a:srgbClr val="002060"/>
                          </a:solidFill>
                        </a:rPr>
                      </a:br>
                      <a:r>
                        <a:rPr lang="en-US" sz="2800" b="1"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480261"/>
                  </a:ext>
                </a:extLst>
              </a:tr>
              <a:tr h="144230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rPr>
                        <a:t>Bulleted Line</a:t>
                      </a:r>
                      <a:br>
                        <a:rPr lang="en-US" sz="2800" b="1" dirty="0">
                          <a:solidFill>
                            <a:srgbClr val="002060"/>
                          </a:solidFill>
                        </a:rPr>
                      </a:br>
                      <a:r>
                        <a:rPr lang="en-US" sz="2800" b="1" dirty="0">
                          <a:solidFill>
                            <a:srgbClr val="002060"/>
                          </a:solidFill>
                        </a:rPr>
                        <a:t>Bulleted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044883"/>
                  </a:ext>
                </a:extLst>
              </a:tr>
            </a:tbl>
          </a:graphicData>
        </a:graphic>
      </p:graphicFrame>
      <p:sp>
        <p:nvSpPr>
          <p:cNvPr id="12" name="Flowchart: Connector 11">
            <a:extLst>
              <a:ext uri="{FF2B5EF4-FFF2-40B4-BE49-F238E27FC236}">
                <a16:creationId xmlns:a16="http://schemas.microsoft.com/office/drawing/2014/main" id="{00D023C5-84FB-429F-BAD9-FAE90ABC8C1B}"/>
              </a:ext>
            </a:extLst>
          </p:cNvPr>
          <p:cNvSpPr/>
          <p:nvPr userDrawn="1"/>
        </p:nvSpPr>
        <p:spPr>
          <a:xfrm>
            <a:off x="414781" y="645736"/>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DBE1B08-F0F4-4B72-B818-7874F41EA4F0}"/>
              </a:ext>
            </a:extLst>
          </p:cNvPr>
          <p:cNvSpPr/>
          <p:nvPr userDrawn="1"/>
        </p:nvSpPr>
        <p:spPr>
          <a:xfrm>
            <a:off x="414781" y="2066827"/>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402160E6-B2F9-4559-8CC2-227144932484}"/>
              </a:ext>
            </a:extLst>
          </p:cNvPr>
          <p:cNvSpPr/>
          <p:nvPr userDrawn="1"/>
        </p:nvSpPr>
        <p:spPr>
          <a:xfrm>
            <a:off x="414781" y="3487918"/>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46223B8-CD55-4EDD-9D6B-B26A9BD1ACD5}"/>
              </a:ext>
            </a:extLst>
          </p:cNvPr>
          <p:cNvSpPr/>
          <p:nvPr userDrawn="1"/>
        </p:nvSpPr>
        <p:spPr>
          <a:xfrm>
            <a:off x="414781" y="4918908"/>
            <a:ext cx="1188720" cy="118872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362FB2-3E51-4876-842A-01C876278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spTree>
    <p:extLst>
      <p:ext uri="{BB962C8B-B14F-4D97-AF65-F5344CB8AC3E}">
        <p14:creationId xmlns:p14="http://schemas.microsoft.com/office/powerpoint/2010/main" val="99113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08266-8085-4FA5-9AD0-49B61C5F4009}"/>
              </a:ext>
            </a:extLst>
          </p:cNvPr>
          <p:cNvSpPr/>
          <p:nvPr userDrawn="1"/>
        </p:nvSpPr>
        <p:spPr>
          <a:xfrm>
            <a:off x="0" y="0"/>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F9815-6C78-45EE-BAE6-D201BD2BC895}"/>
              </a:ext>
            </a:extLst>
          </p:cNvPr>
          <p:cNvSpPr>
            <a:spLocks noGrp="1"/>
          </p:cNvSpPr>
          <p:nvPr>
            <p:ph type="title" hasCustomPrompt="1"/>
          </p:nvPr>
        </p:nvSpPr>
        <p:spPr>
          <a:xfrm>
            <a:off x="122548" y="75414"/>
            <a:ext cx="8861195" cy="1057611"/>
          </a:xfrm>
        </p:spPr>
        <p:txBody>
          <a:bodyPr/>
          <a:lstStyle>
            <a:lvl1pPr>
              <a:defRPr>
                <a:solidFill>
                  <a:schemeClr val="bg1"/>
                </a:solidFill>
              </a:defRPr>
            </a:lvl1pPr>
          </a:lstStyle>
          <a:p>
            <a:r>
              <a:rPr lang="en-US" dirty="0"/>
              <a:t>Top Sidebar Plain</a:t>
            </a:r>
          </a:p>
        </p:txBody>
      </p:sp>
      <p:pic>
        <p:nvPicPr>
          <p:cNvPr id="5" name="Picture 4">
            <a:extLst>
              <a:ext uri="{FF2B5EF4-FFF2-40B4-BE49-F238E27FC236}">
                <a16:creationId xmlns:a16="http://schemas.microsoft.com/office/drawing/2014/main" id="{01F5D2DF-EAA8-4D06-A0E0-82EBFC8A2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5532" y="389173"/>
            <a:ext cx="2282049" cy="430092"/>
          </a:xfrm>
          <a:prstGeom prst="rect">
            <a:avLst/>
          </a:prstGeom>
        </p:spPr>
      </p:pic>
    </p:spTree>
    <p:extLst>
      <p:ext uri="{BB962C8B-B14F-4D97-AF65-F5344CB8AC3E}">
        <p14:creationId xmlns:p14="http://schemas.microsoft.com/office/powerpoint/2010/main" val="238386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08266-8085-4FA5-9AD0-49B61C5F4009}"/>
              </a:ext>
            </a:extLst>
          </p:cNvPr>
          <p:cNvSpPr/>
          <p:nvPr userDrawn="1"/>
        </p:nvSpPr>
        <p:spPr>
          <a:xfrm>
            <a:off x="0" y="0"/>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F9815-6C78-45EE-BAE6-D201BD2BC895}"/>
              </a:ext>
            </a:extLst>
          </p:cNvPr>
          <p:cNvSpPr>
            <a:spLocks noGrp="1"/>
          </p:cNvSpPr>
          <p:nvPr>
            <p:ph type="title" hasCustomPrompt="1"/>
          </p:nvPr>
        </p:nvSpPr>
        <p:spPr>
          <a:xfrm>
            <a:off x="273378" y="65988"/>
            <a:ext cx="8531257" cy="1067037"/>
          </a:xfrm>
        </p:spPr>
        <p:txBody>
          <a:bodyPr/>
          <a:lstStyle>
            <a:lvl1pPr>
              <a:defRPr>
                <a:solidFill>
                  <a:schemeClr val="bg1"/>
                </a:solidFill>
              </a:defRPr>
            </a:lvl1pPr>
          </a:lstStyle>
          <a:p>
            <a:r>
              <a:rPr lang="en-US" dirty="0"/>
              <a:t>Top Sidebar with 4 icons</a:t>
            </a:r>
          </a:p>
        </p:txBody>
      </p:sp>
      <p:graphicFrame>
        <p:nvGraphicFramePr>
          <p:cNvPr id="5" name="Table 4">
            <a:extLst>
              <a:ext uri="{FF2B5EF4-FFF2-40B4-BE49-F238E27FC236}">
                <a16:creationId xmlns:a16="http://schemas.microsoft.com/office/drawing/2014/main" id="{CF0BF181-38D1-4E5F-BE84-61D0B097FD49}"/>
              </a:ext>
            </a:extLst>
          </p:cNvPr>
          <p:cNvGraphicFramePr>
            <a:graphicFrameLocks noGrp="1"/>
          </p:cNvGraphicFramePr>
          <p:nvPr userDrawn="1">
            <p:extLst>
              <p:ext uri="{D42A27DB-BD31-4B8C-83A1-F6EECF244321}">
                <p14:modId xmlns:p14="http://schemas.microsoft.com/office/powerpoint/2010/main" val="83264735"/>
              </p:ext>
            </p:extLst>
          </p:nvPr>
        </p:nvGraphicFramePr>
        <p:xfrm>
          <a:off x="13468" y="2210264"/>
          <a:ext cx="12165064" cy="3780819"/>
        </p:xfrm>
        <a:graphic>
          <a:graphicData uri="http://schemas.openxmlformats.org/drawingml/2006/table">
            <a:tbl>
              <a:tblPr firstRow="1" bandRow="1">
                <a:tableStyleId>{5C22544A-7EE6-4342-B048-85BDC9FD1C3A}</a:tableStyleId>
              </a:tblPr>
              <a:tblGrid>
                <a:gridCol w="715592">
                  <a:extLst>
                    <a:ext uri="{9D8B030D-6E8A-4147-A177-3AD203B41FA5}">
                      <a16:colId xmlns:a16="http://schemas.microsoft.com/office/drawing/2014/main" val="3231469723"/>
                    </a:ext>
                  </a:extLst>
                </a:gridCol>
                <a:gridCol w="2146776">
                  <a:extLst>
                    <a:ext uri="{9D8B030D-6E8A-4147-A177-3AD203B41FA5}">
                      <a16:colId xmlns:a16="http://schemas.microsoft.com/office/drawing/2014/main" val="337317574"/>
                    </a:ext>
                  </a:extLst>
                </a:gridCol>
                <a:gridCol w="715592">
                  <a:extLst>
                    <a:ext uri="{9D8B030D-6E8A-4147-A177-3AD203B41FA5}">
                      <a16:colId xmlns:a16="http://schemas.microsoft.com/office/drawing/2014/main" val="2042344012"/>
                    </a:ext>
                  </a:extLst>
                </a:gridCol>
                <a:gridCol w="2146776">
                  <a:extLst>
                    <a:ext uri="{9D8B030D-6E8A-4147-A177-3AD203B41FA5}">
                      <a16:colId xmlns:a16="http://schemas.microsoft.com/office/drawing/2014/main" val="1491387449"/>
                    </a:ext>
                  </a:extLst>
                </a:gridCol>
                <a:gridCol w="715592">
                  <a:extLst>
                    <a:ext uri="{9D8B030D-6E8A-4147-A177-3AD203B41FA5}">
                      <a16:colId xmlns:a16="http://schemas.microsoft.com/office/drawing/2014/main" val="4163607442"/>
                    </a:ext>
                  </a:extLst>
                </a:gridCol>
                <a:gridCol w="2146776">
                  <a:extLst>
                    <a:ext uri="{9D8B030D-6E8A-4147-A177-3AD203B41FA5}">
                      <a16:colId xmlns:a16="http://schemas.microsoft.com/office/drawing/2014/main" val="347365737"/>
                    </a:ext>
                  </a:extLst>
                </a:gridCol>
                <a:gridCol w="715592">
                  <a:extLst>
                    <a:ext uri="{9D8B030D-6E8A-4147-A177-3AD203B41FA5}">
                      <a16:colId xmlns:a16="http://schemas.microsoft.com/office/drawing/2014/main" val="2455107727"/>
                    </a:ext>
                  </a:extLst>
                </a:gridCol>
                <a:gridCol w="2146776">
                  <a:extLst>
                    <a:ext uri="{9D8B030D-6E8A-4147-A177-3AD203B41FA5}">
                      <a16:colId xmlns:a16="http://schemas.microsoft.com/office/drawing/2014/main" val="2547323291"/>
                    </a:ext>
                  </a:extLst>
                </a:gridCol>
                <a:gridCol w="715592">
                  <a:extLst>
                    <a:ext uri="{9D8B030D-6E8A-4147-A177-3AD203B41FA5}">
                      <a16:colId xmlns:a16="http://schemas.microsoft.com/office/drawing/2014/main" val="2200848169"/>
                    </a:ext>
                  </a:extLst>
                </a:gridCol>
              </a:tblGrid>
              <a:tr h="1860579">
                <a:tc>
                  <a:txBody>
                    <a:bodyPr/>
                    <a:lstStyle/>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373660"/>
                  </a:ext>
                </a:extLst>
              </a:tr>
              <a:tr h="223196">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623143"/>
                  </a:ext>
                </a:extLst>
              </a:tr>
              <a:tr h="370840">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One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Two</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Three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Four</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593451"/>
                  </a:ext>
                </a:extLst>
              </a:tr>
            </a:tbl>
          </a:graphicData>
        </a:graphic>
      </p:graphicFrame>
      <p:sp>
        <p:nvSpPr>
          <p:cNvPr id="10" name="Flowchart: Connector 9">
            <a:extLst>
              <a:ext uri="{FF2B5EF4-FFF2-40B4-BE49-F238E27FC236}">
                <a16:creationId xmlns:a16="http://schemas.microsoft.com/office/drawing/2014/main" id="{908F9A58-B667-4254-A5B5-7839833F2071}"/>
              </a:ext>
            </a:extLst>
          </p:cNvPr>
          <p:cNvSpPr/>
          <p:nvPr userDrawn="1"/>
        </p:nvSpPr>
        <p:spPr>
          <a:xfrm>
            <a:off x="886120" y="2210264"/>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D2CF06E8-EE7A-4438-9C27-2FF3D0181728}"/>
              </a:ext>
            </a:extLst>
          </p:cNvPr>
          <p:cNvSpPr/>
          <p:nvPr userDrawn="1"/>
        </p:nvSpPr>
        <p:spPr>
          <a:xfrm>
            <a:off x="3753440" y="2210264"/>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0FCA1682-A631-48E3-83BF-A402CD344CB9}"/>
              </a:ext>
            </a:extLst>
          </p:cNvPr>
          <p:cNvSpPr/>
          <p:nvPr userDrawn="1"/>
        </p:nvSpPr>
        <p:spPr>
          <a:xfrm>
            <a:off x="6620760" y="2210264"/>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6542BDAB-99CF-4069-9AC6-7522236534AA}"/>
              </a:ext>
            </a:extLst>
          </p:cNvPr>
          <p:cNvSpPr/>
          <p:nvPr userDrawn="1"/>
        </p:nvSpPr>
        <p:spPr>
          <a:xfrm>
            <a:off x="9488080" y="2210264"/>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63418DC-D60B-422E-9EFE-2F32F64582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5532" y="389173"/>
            <a:ext cx="2282049" cy="430092"/>
          </a:xfrm>
          <a:prstGeom prst="rect">
            <a:avLst/>
          </a:prstGeom>
        </p:spPr>
      </p:pic>
    </p:spTree>
    <p:extLst>
      <p:ext uri="{BB962C8B-B14F-4D97-AF65-F5344CB8AC3E}">
        <p14:creationId xmlns:p14="http://schemas.microsoft.com/office/powerpoint/2010/main" val="123791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08266-8085-4FA5-9AD0-49B61C5F4009}"/>
              </a:ext>
            </a:extLst>
          </p:cNvPr>
          <p:cNvSpPr/>
          <p:nvPr userDrawn="1"/>
        </p:nvSpPr>
        <p:spPr>
          <a:xfrm>
            <a:off x="0" y="0"/>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F9815-6C78-45EE-BAE6-D201BD2BC895}"/>
              </a:ext>
            </a:extLst>
          </p:cNvPr>
          <p:cNvSpPr>
            <a:spLocks noGrp="1"/>
          </p:cNvSpPr>
          <p:nvPr>
            <p:ph type="title" hasCustomPrompt="1"/>
          </p:nvPr>
        </p:nvSpPr>
        <p:spPr>
          <a:xfrm>
            <a:off x="273378" y="65988"/>
            <a:ext cx="8069344" cy="1067037"/>
          </a:xfrm>
        </p:spPr>
        <p:txBody>
          <a:bodyPr/>
          <a:lstStyle>
            <a:lvl1pPr>
              <a:defRPr>
                <a:solidFill>
                  <a:schemeClr val="bg1"/>
                </a:solidFill>
              </a:defRPr>
            </a:lvl1pPr>
          </a:lstStyle>
          <a:p>
            <a:r>
              <a:rPr lang="en-US" dirty="0"/>
              <a:t>T/B Sidebar with 4 icons</a:t>
            </a:r>
          </a:p>
        </p:txBody>
      </p:sp>
      <p:graphicFrame>
        <p:nvGraphicFramePr>
          <p:cNvPr id="5" name="Table 4">
            <a:extLst>
              <a:ext uri="{FF2B5EF4-FFF2-40B4-BE49-F238E27FC236}">
                <a16:creationId xmlns:a16="http://schemas.microsoft.com/office/drawing/2014/main" id="{CF0BF181-38D1-4E5F-BE84-61D0B097FD49}"/>
              </a:ext>
            </a:extLst>
          </p:cNvPr>
          <p:cNvGraphicFramePr>
            <a:graphicFrameLocks noGrp="1"/>
          </p:cNvGraphicFramePr>
          <p:nvPr userDrawn="1">
            <p:extLst>
              <p:ext uri="{D42A27DB-BD31-4B8C-83A1-F6EECF244321}">
                <p14:modId xmlns:p14="http://schemas.microsoft.com/office/powerpoint/2010/main" val="324643792"/>
              </p:ext>
            </p:extLst>
          </p:nvPr>
        </p:nvGraphicFramePr>
        <p:xfrm>
          <a:off x="13468" y="1578669"/>
          <a:ext cx="12165064" cy="3780819"/>
        </p:xfrm>
        <a:graphic>
          <a:graphicData uri="http://schemas.openxmlformats.org/drawingml/2006/table">
            <a:tbl>
              <a:tblPr firstRow="1" bandRow="1">
                <a:tableStyleId>{5C22544A-7EE6-4342-B048-85BDC9FD1C3A}</a:tableStyleId>
              </a:tblPr>
              <a:tblGrid>
                <a:gridCol w="715592">
                  <a:extLst>
                    <a:ext uri="{9D8B030D-6E8A-4147-A177-3AD203B41FA5}">
                      <a16:colId xmlns:a16="http://schemas.microsoft.com/office/drawing/2014/main" val="3231469723"/>
                    </a:ext>
                  </a:extLst>
                </a:gridCol>
                <a:gridCol w="2146776">
                  <a:extLst>
                    <a:ext uri="{9D8B030D-6E8A-4147-A177-3AD203B41FA5}">
                      <a16:colId xmlns:a16="http://schemas.microsoft.com/office/drawing/2014/main" val="337317574"/>
                    </a:ext>
                  </a:extLst>
                </a:gridCol>
                <a:gridCol w="715592">
                  <a:extLst>
                    <a:ext uri="{9D8B030D-6E8A-4147-A177-3AD203B41FA5}">
                      <a16:colId xmlns:a16="http://schemas.microsoft.com/office/drawing/2014/main" val="2042344012"/>
                    </a:ext>
                  </a:extLst>
                </a:gridCol>
                <a:gridCol w="2146776">
                  <a:extLst>
                    <a:ext uri="{9D8B030D-6E8A-4147-A177-3AD203B41FA5}">
                      <a16:colId xmlns:a16="http://schemas.microsoft.com/office/drawing/2014/main" val="1491387449"/>
                    </a:ext>
                  </a:extLst>
                </a:gridCol>
                <a:gridCol w="715592">
                  <a:extLst>
                    <a:ext uri="{9D8B030D-6E8A-4147-A177-3AD203B41FA5}">
                      <a16:colId xmlns:a16="http://schemas.microsoft.com/office/drawing/2014/main" val="4163607442"/>
                    </a:ext>
                  </a:extLst>
                </a:gridCol>
                <a:gridCol w="2146776">
                  <a:extLst>
                    <a:ext uri="{9D8B030D-6E8A-4147-A177-3AD203B41FA5}">
                      <a16:colId xmlns:a16="http://schemas.microsoft.com/office/drawing/2014/main" val="347365737"/>
                    </a:ext>
                  </a:extLst>
                </a:gridCol>
                <a:gridCol w="715592">
                  <a:extLst>
                    <a:ext uri="{9D8B030D-6E8A-4147-A177-3AD203B41FA5}">
                      <a16:colId xmlns:a16="http://schemas.microsoft.com/office/drawing/2014/main" val="2455107727"/>
                    </a:ext>
                  </a:extLst>
                </a:gridCol>
                <a:gridCol w="2146776">
                  <a:extLst>
                    <a:ext uri="{9D8B030D-6E8A-4147-A177-3AD203B41FA5}">
                      <a16:colId xmlns:a16="http://schemas.microsoft.com/office/drawing/2014/main" val="2547323291"/>
                    </a:ext>
                  </a:extLst>
                </a:gridCol>
                <a:gridCol w="715592">
                  <a:extLst>
                    <a:ext uri="{9D8B030D-6E8A-4147-A177-3AD203B41FA5}">
                      <a16:colId xmlns:a16="http://schemas.microsoft.com/office/drawing/2014/main" val="2200848169"/>
                    </a:ext>
                  </a:extLst>
                </a:gridCol>
              </a:tblGrid>
              <a:tr h="1860579">
                <a:tc>
                  <a:txBody>
                    <a:bodyPr/>
                    <a:lstStyle/>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373660"/>
                  </a:ext>
                </a:extLst>
              </a:tr>
              <a:tr h="223196">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623143"/>
                  </a:ext>
                </a:extLst>
              </a:tr>
              <a:tr h="370840">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One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Two</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Three</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rgbClr val="042E60"/>
                          </a:solidFill>
                          <a:latin typeface="+mn-lt"/>
                        </a:rPr>
                        <a:t>Bullet</a:t>
                      </a:r>
                      <a:br>
                        <a:rPr lang="en-US" sz="2400" b="1" dirty="0">
                          <a:solidFill>
                            <a:srgbClr val="042E60"/>
                          </a:solidFill>
                          <a:latin typeface="+mn-lt"/>
                        </a:rPr>
                      </a:br>
                      <a:r>
                        <a:rPr lang="en-US" sz="2400" b="1" dirty="0">
                          <a:solidFill>
                            <a:srgbClr val="042E60"/>
                          </a:solidFill>
                          <a:latin typeface="+mn-lt"/>
                        </a:rPr>
                        <a:t>Four</a:t>
                      </a:r>
                    </a:p>
                    <a:p>
                      <a:pPr algn="ctr"/>
                      <a:r>
                        <a:rPr lang="en-US" sz="2400" b="1" dirty="0">
                          <a:solidFill>
                            <a:srgbClr val="042E60"/>
                          </a:solidFill>
                          <a:latin typeface="+mn-lt"/>
                        </a:rPr>
                        <a:t>Text</a:t>
                      </a:r>
                      <a:br>
                        <a:rPr lang="en-US" sz="2400" b="1" dirty="0">
                          <a:solidFill>
                            <a:srgbClr val="042E60"/>
                          </a:solidFill>
                          <a:latin typeface="+mn-lt"/>
                        </a:rPr>
                      </a:br>
                      <a:r>
                        <a:rPr lang="en-US" sz="2400" b="1" dirty="0" err="1">
                          <a:solidFill>
                            <a:srgbClr val="042E60"/>
                          </a:solidFill>
                          <a:latin typeface="+mn-lt"/>
                        </a:rPr>
                        <a:t>Text</a:t>
                      </a:r>
                      <a:endParaRPr lang="en-US" sz="2400" b="1" dirty="0">
                        <a:solidFill>
                          <a:srgbClr val="042E6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042E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593451"/>
                  </a:ext>
                </a:extLst>
              </a:tr>
            </a:tbl>
          </a:graphicData>
        </a:graphic>
      </p:graphicFrame>
      <p:sp>
        <p:nvSpPr>
          <p:cNvPr id="10" name="Flowchart: Connector 9">
            <a:extLst>
              <a:ext uri="{FF2B5EF4-FFF2-40B4-BE49-F238E27FC236}">
                <a16:creationId xmlns:a16="http://schemas.microsoft.com/office/drawing/2014/main" id="{908F9A58-B667-4254-A5B5-7839833F2071}"/>
              </a:ext>
            </a:extLst>
          </p:cNvPr>
          <p:cNvSpPr/>
          <p:nvPr userDrawn="1"/>
        </p:nvSpPr>
        <p:spPr>
          <a:xfrm>
            <a:off x="886120" y="1578669"/>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D2CF06E8-EE7A-4438-9C27-2FF3D0181728}"/>
              </a:ext>
            </a:extLst>
          </p:cNvPr>
          <p:cNvSpPr/>
          <p:nvPr userDrawn="1"/>
        </p:nvSpPr>
        <p:spPr>
          <a:xfrm>
            <a:off x="3753440" y="1578669"/>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0FCA1682-A631-48E3-83BF-A402CD344CB9}"/>
              </a:ext>
            </a:extLst>
          </p:cNvPr>
          <p:cNvSpPr/>
          <p:nvPr userDrawn="1"/>
        </p:nvSpPr>
        <p:spPr>
          <a:xfrm>
            <a:off x="6620760" y="1578669"/>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6542BDAB-99CF-4069-9AC6-7522236534AA}"/>
              </a:ext>
            </a:extLst>
          </p:cNvPr>
          <p:cNvSpPr/>
          <p:nvPr userDrawn="1"/>
        </p:nvSpPr>
        <p:spPr>
          <a:xfrm>
            <a:off x="9488080" y="1578669"/>
            <a:ext cx="1828800" cy="1828800"/>
          </a:xfrm>
          <a:prstGeom prst="flowChartConnector">
            <a:avLst/>
          </a:prstGeom>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31C21A-6568-43EF-B9A3-FCE8A479DE77}"/>
              </a:ext>
            </a:extLst>
          </p:cNvPr>
          <p:cNvSpPr/>
          <p:nvPr userDrawn="1"/>
        </p:nvSpPr>
        <p:spPr>
          <a:xfrm>
            <a:off x="13468" y="5718041"/>
            <a:ext cx="12192000" cy="1159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F38B0FC-793E-4A7A-BBB8-03532D39F0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1215" y="6120451"/>
            <a:ext cx="2282049" cy="430092"/>
          </a:xfrm>
          <a:prstGeom prst="rect">
            <a:avLst/>
          </a:prstGeom>
        </p:spPr>
      </p:pic>
    </p:spTree>
    <p:extLst>
      <p:ext uri="{BB962C8B-B14F-4D97-AF65-F5344CB8AC3E}">
        <p14:creationId xmlns:p14="http://schemas.microsoft.com/office/powerpoint/2010/main" val="4192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FCBC-98F0-46B7-AC60-B44B090AF6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462B6F-CB92-4A40-872F-B34DBD414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A706D1-CF7A-469E-8149-EA2B74258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0C79-D0D6-4C17-A2C5-7C10D40CEC77}" type="slidenum">
              <a:rPr lang="en-US" smtClean="0"/>
              <a:t>‹#›</a:t>
            </a:fld>
            <a:endParaRPr lang="en-US"/>
          </a:p>
        </p:txBody>
      </p:sp>
    </p:spTree>
    <p:extLst>
      <p:ext uri="{BB962C8B-B14F-4D97-AF65-F5344CB8AC3E}">
        <p14:creationId xmlns:p14="http://schemas.microsoft.com/office/powerpoint/2010/main" val="30091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55"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yworkkeys.act.org/mwk/login.do?event=go&amp;realm" TargetMode="Externa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act.org/content/act/en/products-and-services/workkeys-for-job-seekers/preparation/reading-for-information.html?page=0&amp;chapter=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66F867-286C-4FCF-AB49-CB674E82C0B9}"/>
              </a:ext>
            </a:extLst>
          </p:cNvPr>
          <p:cNvSpPr/>
          <p:nvPr/>
        </p:nvSpPr>
        <p:spPr>
          <a:xfrm>
            <a:off x="0" y="0"/>
            <a:ext cx="632352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89A3A4-B4AA-4BF5-B3DE-5C12A74277BF}"/>
              </a:ext>
            </a:extLst>
          </p:cNvPr>
          <p:cNvSpPr/>
          <p:nvPr/>
        </p:nvSpPr>
        <p:spPr>
          <a:xfrm>
            <a:off x="6323528" y="0"/>
            <a:ext cx="5865334"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en-US" sz="2800" b="1" u="sng" dirty="0">
                <a:solidFill>
                  <a:schemeClr val="accent1"/>
                </a:solidFill>
              </a:rPr>
              <a:t>BCCC Testing Information </a:t>
            </a:r>
          </a:p>
          <a:p>
            <a:pPr algn="ctr"/>
            <a:endParaRPr lang="en-US" dirty="0">
              <a:solidFill>
                <a:schemeClr val="accent1"/>
              </a:solidFill>
            </a:endParaRPr>
          </a:p>
          <a:p>
            <a:pPr algn="ctr"/>
            <a:r>
              <a:rPr lang="en-US" sz="2000" dirty="0">
                <a:solidFill>
                  <a:schemeClr val="accent1"/>
                </a:solidFill>
              </a:rPr>
              <a:t>Building 8 – Room 823</a:t>
            </a:r>
          </a:p>
          <a:p>
            <a:pPr algn="ctr"/>
            <a:endParaRPr lang="en-US" sz="2000" dirty="0">
              <a:solidFill>
                <a:schemeClr val="accent1"/>
              </a:solidFill>
            </a:endParaRPr>
          </a:p>
          <a:p>
            <a:pPr algn="ctr"/>
            <a:r>
              <a:rPr lang="en-US" sz="2000" dirty="0">
                <a:solidFill>
                  <a:schemeClr val="accent1"/>
                </a:solidFill>
              </a:rPr>
              <a:t>Photo ID Required</a:t>
            </a:r>
          </a:p>
          <a:p>
            <a:pPr algn="ctr"/>
            <a:endParaRPr lang="en-US" sz="2000" dirty="0">
              <a:solidFill>
                <a:schemeClr val="accent1"/>
              </a:solidFill>
            </a:endParaRPr>
          </a:p>
          <a:p>
            <a:pPr algn="ctr"/>
            <a:r>
              <a:rPr lang="en-US" sz="2000" dirty="0">
                <a:solidFill>
                  <a:schemeClr val="accent1"/>
                </a:solidFill>
              </a:rPr>
              <a:t>Arrive 15 Minutes Early for Paperwork</a:t>
            </a:r>
          </a:p>
          <a:p>
            <a:pPr algn="ctr"/>
            <a:endParaRPr lang="en-US" sz="2000" dirty="0">
              <a:solidFill>
                <a:schemeClr val="accent1"/>
              </a:solidFill>
            </a:endParaRPr>
          </a:p>
          <a:p>
            <a:pPr algn="ctr"/>
            <a:r>
              <a:rPr lang="en-US" sz="2000" dirty="0">
                <a:solidFill>
                  <a:schemeClr val="accent1"/>
                </a:solidFill>
              </a:rPr>
              <a:t>Scrap Paper/Formula Sheet/Calculators Provided</a:t>
            </a:r>
          </a:p>
          <a:p>
            <a:pPr algn="ctr"/>
            <a:endParaRPr lang="en-US" sz="2800" i="1" dirty="0"/>
          </a:p>
          <a:p>
            <a:pPr algn="ctr"/>
            <a:r>
              <a:rPr lang="en-US" i="1" dirty="0"/>
              <a:t>For testing availability and to reserve your seat,</a:t>
            </a:r>
          </a:p>
          <a:p>
            <a:pPr algn="ctr"/>
            <a:r>
              <a:rPr lang="en-US" i="1" dirty="0"/>
              <a:t>call 252-940-6375 – 24 hours notice required.</a:t>
            </a:r>
          </a:p>
          <a:p>
            <a:pPr algn="ctr"/>
            <a:r>
              <a:rPr lang="en-US" i="1" dirty="0"/>
              <a:t>Limited seating available.</a:t>
            </a:r>
            <a:endParaRPr lang="en-US" sz="1200" i="1" dirty="0"/>
          </a:p>
          <a:p>
            <a:pPr algn="ctr"/>
            <a:endParaRPr lang="en-US" sz="1200" i="1" dirty="0"/>
          </a:p>
          <a:p>
            <a:pPr algn="ctr"/>
            <a:r>
              <a:rPr lang="en-US" sz="1200" dirty="0"/>
              <a:t>Retrieve scores at: </a:t>
            </a:r>
            <a:r>
              <a:rPr lang="en-US" sz="1200" u="sng" dirty="0"/>
              <a:t>myworkkeys.com</a:t>
            </a:r>
          </a:p>
          <a:p>
            <a:pPr algn="ctr"/>
            <a:endParaRPr lang="en-US" sz="1200" u="sng" dirty="0"/>
          </a:p>
        </p:txBody>
      </p:sp>
      <p:pic>
        <p:nvPicPr>
          <p:cNvPr id="14" name="Picture 13">
            <a:extLst>
              <a:ext uri="{FF2B5EF4-FFF2-40B4-BE49-F238E27FC236}">
                <a16:creationId xmlns:a16="http://schemas.microsoft.com/office/drawing/2014/main" id="{ACF2CE61-2F73-45D3-BE1F-402F5D081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99" y="4205309"/>
            <a:ext cx="1871530" cy="1869122"/>
          </a:xfrm>
          <a:prstGeom prst="rect">
            <a:avLst/>
          </a:prstGeom>
        </p:spPr>
      </p:pic>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261" y="6232302"/>
            <a:ext cx="2282049" cy="430092"/>
          </a:xfrm>
          <a:prstGeom prst="rect">
            <a:avLst/>
          </a:prstGeom>
        </p:spPr>
      </p:pic>
      <p:pic>
        <p:nvPicPr>
          <p:cNvPr id="18" name="Picture 17">
            <a:extLst>
              <a:ext uri="{FF2B5EF4-FFF2-40B4-BE49-F238E27FC236}">
                <a16:creationId xmlns:a16="http://schemas.microsoft.com/office/drawing/2014/main" id="{EDD5803E-E448-4F0A-BBBE-C0A6CE5C6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640" y="285758"/>
            <a:ext cx="3396962" cy="497811"/>
          </a:xfrm>
          <a:prstGeom prst="rect">
            <a:avLst/>
          </a:prstGeom>
        </p:spPr>
      </p:pic>
      <p:sp>
        <p:nvSpPr>
          <p:cNvPr id="11" name="Rectangle 10">
            <a:extLst>
              <a:ext uri="{FF2B5EF4-FFF2-40B4-BE49-F238E27FC236}">
                <a16:creationId xmlns:a16="http://schemas.microsoft.com/office/drawing/2014/main" id="{58A78289-EA66-44D8-87FA-AB00E4D15204}"/>
              </a:ext>
            </a:extLst>
          </p:cNvPr>
          <p:cNvSpPr/>
          <p:nvPr/>
        </p:nvSpPr>
        <p:spPr>
          <a:xfrm>
            <a:off x="782635" y="783569"/>
            <a:ext cx="4758258" cy="3170099"/>
          </a:xfrm>
          <a:prstGeom prst="rect">
            <a:avLst/>
          </a:prstGeom>
        </p:spPr>
        <p:txBody>
          <a:bodyPr wrap="square">
            <a:spAutoFit/>
          </a:bodyPr>
          <a:lstStyle/>
          <a:p>
            <a:pPr algn="ctr"/>
            <a:r>
              <a:rPr lang="en-US" sz="5000" dirty="0">
                <a:solidFill>
                  <a:schemeClr val="bg1"/>
                </a:solidFill>
                <a:latin typeface="Arial Black" panose="020B0A04020102020204" pitchFamily="34" charset="0"/>
              </a:rPr>
              <a:t>National Career Readiness Certification</a:t>
            </a:r>
          </a:p>
        </p:txBody>
      </p:sp>
    </p:spTree>
    <p:extLst>
      <p:ext uri="{BB962C8B-B14F-4D97-AF65-F5344CB8AC3E}">
        <p14:creationId xmlns:p14="http://schemas.microsoft.com/office/powerpoint/2010/main" val="23076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Applied Math Sample Items</a:t>
            </a:r>
          </a:p>
        </p:txBody>
      </p:sp>
      <p:pic>
        <p:nvPicPr>
          <p:cNvPr id="3" name="Picture 2">
            <a:extLst>
              <a:ext uri="{FF2B5EF4-FFF2-40B4-BE49-F238E27FC236}">
                <a16:creationId xmlns:a16="http://schemas.microsoft.com/office/drawing/2014/main" id="{912446BD-F76A-436E-AACB-750A7C85ECEC}"/>
              </a:ext>
            </a:extLst>
          </p:cNvPr>
          <p:cNvPicPr>
            <a:picLocks noChangeAspect="1"/>
          </p:cNvPicPr>
          <p:nvPr/>
        </p:nvPicPr>
        <p:blipFill>
          <a:blip r:embed="rId3"/>
          <a:stretch>
            <a:fillRect/>
          </a:stretch>
        </p:blipFill>
        <p:spPr>
          <a:xfrm>
            <a:off x="642937" y="1721292"/>
            <a:ext cx="10906125" cy="4314825"/>
          </a:xfrm>
          <a:prstGeom prst="rect">
            <a:avLst/>
          </a:prstGeom>
        </p:spPr>
      </p:pic>
      <p:pic>
        <p:nvPicPr>
          <p:cNvPr id="4" name="Picture 3">
            <a:extLst>
              <a:ext uri="{FF2B5EF4-FFF2-40B4-BE49-F238E27FC236}">
                <a16:creationId xmlns:a16="http://schemas.microsoft.com/office/drawing/2014/main" id="{852017A5-CCD4-45D1-9774-E56E36A19ADF}"/>
              </a:ext>
            </a:extLst>
          </p:cNvPr>
          <p:cNvPicPr>
            <a:picLocks noChangeAspect="1"/>
          </p:cNvPicPr>
          <p:nvPr/>
        </p:nvPicPr>
        <p:blipFill>
          <a:blip r:embed="rId4"/>
          <a:stretch>
            <a:fillRect/>
          </a:stretch>
        </p:blipFill>
        <p:spPr>
          <a:xfrm>
            <a:off x="3071811" y="5321742"/>
            <a:ext cx="6048375" cy="1428750"/>
          </a:xfrm>
          <a:prstGeom prst="rect">
            <a:avLst/>
          </a:prstGeom>
        </p:spPr>
      </p:pic>
    </p:spTree>
    <p:extLst>
      <p:ext uri="{BB962C8B-B14F-4D97-AF65-F5344CB8AC3E}">
        <p14:creationId xmlns:p14="http://schemas.microsoft.com/office/powerpoint/2010/main" val="116703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Applied Math Sample Items</a:t>
            </a:r>
          </a:p>
        </p:txBody>
      </p:sp>
      <p:pic>
        <p:nvPicPr>
          <p:cNvPr id="3" name="Picture 2">
            <a:extLst>
              <a:ext uri="{FF2B5EF4-FFF2-40B4-BE49-F238E27FC236}">
                <a16:creationId xmlns:a16="http://schemas.microsoft.com/office/drawing/2014/main" id="{91902B01-55C4-4AEE-9D1F-FA09917FF275}"/>
              </a:ext>
            </a:extLst>
          </p:cNvPr>
          <p:cNvPicPr>
            <a:picLocks noChangeAspect="1"/>
          </p:cNvPicPr>
          <p:nvPr/>
        </p:nvPicPr>
        <p:blipFill>
          <a:blip r:embed="rId3"/>
          <a:stretch>
            <a:fillRect/>
          </a:stretch>
        </p:blipFill>
        <p:spPr>
          <a:xfrm>
            <a:off x="865135" y="1781956"/>
            <a:ext cx="11001375" cy="4343400"/>
          </a:xfrm>
          <a:prstGeom prst="rect">
            <a:avLst/>
          </a:prstGeom>
        </p:spPr>
      </p:pic>
      <p:pic>
        <p:nvPicPr>
          <p:cNvPr id="4" name="Picture 3">
            <a:extLst>
              <a:ext uri="{FF2B5EF4-FFF2-40B4-BE49-F238E27FC236}">
                <a16:creationId xmlns:a16="http://schemas.microsoft.com/office/drawing/2014/main" id="{34D9CB1B-1B4B-4665-87D9-5F8161CC4381}"/>
              </a:ext>
            </a:extLst>
          </p:cNvPr>
          <p:cNvPicPr>
            <a:picLocks noChangeAspect="1"/>
          </p:cNvPicPr>
          <p:nvPr/>
        </p:nvPicPr>
        <p:blipFill>
          <a:blip r:embed="rId4"/>
          <a:stretch>
            <a:fillRect/>
          </a:stretch>
        </p:blipFill>
        <p:spPr>
          <a:xfrm>
            <a:off x="3100387" y="5126462"/>
            <a:ext cx="5991225" cy="1647825"/>
          </a:xfrm>
          <a:prstGeom prst="rect">
            <a:avLst/>
          </a:prstGeom>
        </p:spPr>
      </p:pic>
    </p:spTree>
    <p:extLst>
      <p:ext uri="{BB962C8B-B14F-4D97-AF65-F5344CB8AC3E}">
        <p14:creationId xmlns:p14="http://schemas.microsoft.com/office/powerpoint/2010/main" val="29621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Applied Math Sample Items</a:t>
            </a:r>
          </a:p>
        </p:txBody>
      </p:sp>
      <p:pic>
        <p:nvPicPr>
          <p:cNvPr id="3" name="Picture 2">
            <a:extLst>
              <a:ext uri="{FF2B5EF4-FFF2-40B4-BE49-F238E27FC236}">
                <a16:creationId xmlns:a16="http://schemas.microsoft.com/office/drawing/2014/main" id="{34216A9B-E9B3-4083-A684-7CB377A5D612}"/>
              </a:ext>
            </a:extLst>
          </p:cNvPr>
          <p:cNvPicPr>
            <a:picLocks noChangeAspect="1"/>
          </p:cNvPicPr>
          <p:nvPr/>
        </p:nvPicPr>
        <p:blipFill>
          <a:blip r:embed="rId3"/>
          <a:stretch>
            <a:fillRect/>
          </a:stretch>
        </p:blipFill>
        <p:spPr>
          <a:xfrm>
            <a:off x="595312" y="1607695"/>
            <a:ext cx="11001375" cy="4572000"/>
          </a:xfrm>
          <a:prstGeom prst="rect">
            <a:avLst/>
          </a:prstGeom>
        </p:spPr>
      </p:pic>
      <p:pic>
        <p:nvPicPr>
          <p:cNvPr id="4" name="Picture 3">
            <a:extLst>
              <a:ext uri="{FF2B5EF4-FFF2-40B4-BE49-F238E27FC236}">
                <a16:creationId xmlns:a16="http://schemas.microsoft.com/office/drawing/2014/main" id="{F439A7E6-8B2D-4119-98B2-6A537EC91D89}"/>
              </a:ext>
            </a:extLst>
          </p:cNvPr>
          <p:cNvPicPr>
            <a:picLocks noChangeAspect="1"/>
          </p:cNvPicPr>
          <p:nvPr/>
        </p:nvPicPr>
        <p:blipFill>
          <a:blip r:embed="rId4"/>
          <a:stretch>
            <a:fillRect/>
          </a:stretch>
        </p:blipFill>
        <p:spPr>
          <a:xfrm>
            <a:off x="3479223" y="4894634"/>
            <a:ext cx="4819650" cy="1887952"/>
          </a:xfrm>
          <a:prstGeom prst="rect">
            <a:avLst/>
          </a:prstGeom>
        </p:spPr>
      </p:pic>
    </p:spTree>
    <p:extLst>
      <p:ext uri="{BB962C8B-B14F-4D97-AF65-F5344CB8AC3E}">
        <p14:creationId xmlns:p14="http://schemas.microsoft.com/office/powerpoint/2010/main" val="116338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Applied Math Sample Items</a:t>
            </a:r>
          </a:p>
        </p:txBody>
      </p:sp>
      <p:pic>
        <p:nvPicPr>
          <p:cNvPr id="3" name="Picture 2">
            <a:extLst>
              <a:ext uri="{FF2B5EF4-FFF2-40B4-BE49-F238E27FC236}">
                <a16:creationId xmlns:a16="http://schemas.microsoft.com/office/drawing/2014/main" id="{B63FAA9A-6AF7-41D3-A5E4-C5EB31B07F07}"/>
              </a:ext>
            </a:extLst>
          </p:cNvPr>
          <p:cNvPicPr>
            <a:picLocks noChangeAspect="1"/>
          </p:cNvPicPr>
          <p:nvPr/>
        </p:nvPicPr>
        <p:blipFill>
          <a:blip r:embed="rId3"/>
          <a:stretch>
            <a:fillRect/>
          </a:stretch>
        </p:blipFill>
        <p:spPr>
          <a:xfrm>
            <a:off x="764264" y="1616517"/>
            <a:ext cx="10963275" cy="4524375"/>
          </a:xfrm>
          <a:prstGeom prst="rect">
            <a:avLst/>
          </a:prstGeom>
        </p:spPr>
      </p:pic>
      <p:pic>
        <p:nvPicPr>
          <p:cNvPr id="4" name="Picture 3">
            <a:extLst>
              <a:ext uri="{FF2B5EF4-FFF2-40B4-BE49-F238E27FC236}">
                <a16:creationId xmlns:a16="http://schemas.microsoft.com/office/drawing/2014/main" id="{ADE30E48-2178-4787-B906-498E18777746}"/>
              </a:ext>
            </a:extLst>
          </p:cNvPr>
          <p:cNvPicPr>
            <a:picLocks noChangeAspect="1"/>
          </p:cNvPicPr>
          <p:nvPr/>
        </p:nvPicPr>
        <p:blipFill>
          <a:blip r:embed="rId4"/>
          <a:stretch>
            <a:fillRect/>
          </a:stretch>
        </p:blipFill>
        <p:spPr>
          <a:xfrm>
            <a:off x="6096000" y="1355283"/>
            <a:ext cx="6057900" cy="3886200"/>
          </a:xfrm>
          <a:prstGeom prst="rect">
            <a:avLst/>
          </a:prstGeom>
        </p:spPr>
      </p:pic>
    </p:spTree>
    <p:extLst>
      <p:ext uri="{BB962C8B-B14F-4D97-AF65-F5344CB8AC3E}">
        <p14:creationId xmlns:p14="http://schemas.microsoft.com/office/powerpoint/2010/main" val="66064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pic>
        <p:nvPicPr>
          <p:cNvPr id="5" name="Picture 4">
            <a:extLst>
              <a:ext uri="{FF2B5EF4-FFF2-40B4-BE49-F238E27FC236}">
                <a16:creationId xmlns:a16="http://schemas.microsoft.com/office/drawing/2014/main" id="{35AA9A06-14C8-411F-822E-B4A36693C3E6}"/>
              </a:ext>
            </a:extLst>
          </p:cNvPr>
          <p:cNvPicPr>
            <a:picLocks noChangeAspect="1"/>
          </p:cNvPicPr>
          <p:nvPr/>
        </p:nvPicPr>
        <p:blipFill rotWithShape="1">
          <a:blip r:embed="rId3"/>
          <a:srcRect l="34436" r="35647"/>
          <a:stretch/>
        </p:blipFill>
        <p:spPr>
          <a:xfrm>
            <a:off x="9140754" y="919978"/>
            <a:ext cx="2608288" cy="4354999"/>
          </a:xfrm>
          <a:prstGeom prst="rect">
            <a:avLst/>
          </a:prstGeom>
        </p:spPr>
      </p:pic>
      <p:graphicFrame>
        <p:nvGraphicFramePr>
          <p:cNvPr id="7" name="Table 6">
            <a:extLst>
              <a:ext uri="{FF2B5EF4-FFF2-40B4-BE49-F238E27FC236}">
                <a16:creationId xmlns:a16="http://schemas.microsoft.com/office/drawing/2014/main" id="{BCDF4B7F-FC5C-43A0-BB47-ECF9EADF5B6A}"/>
              </a:ext>
            </a:extLst>
          </p:cNvPr>
          <p:cNvGraphicFramePr>
            <a:graphicFrameLocks noGrp="1"/>
          </p:cNvGraphicFramePr>
          <p:nvPr>
            <p:extLst>
              <p:ext uri="{D42A27DB-BD31-4B8C-83A1-F6EECF244321}">
                <p14:modId xmlns:p14="http://schemas.microsoft.com/office/powerpoint/2010/main" val="2604632653"/>
              </p:ext>
            </p:extLst>
          </p:nvPr>
        </p:nvGraphicFramePr>
        <p:xfrm>
          <a:off x="567154" y="975360"/>
          <a:ext cx="7693970" cy="4907280"/>
        </p:xfrm>
        <a:graphic>
          <a:graphicData uri="http://schemas.openxmlformats.org/drawingml/2006/table">
            <a:tbl>
              <a:tblPr firstRow="1" bandRow="1">
                <a:tableStyleId>{5C22544A-7EE6-4342-B048-85BDC9FD1C3A}</a:tableStyleId>
              </a:tblPr>
              <a:tblGrid>
                <a:gridCol w="836142">
                  <a:extLst>
                    <a:ext uri="{9D8B030D-6E8A-4147-A177-3AD203B41FA5}">
                      <a16:colId xmlns:a16="http://schemas.microsoft.com/office/drawing/2014/main" val="1975366870"/>
                    </a:ext>
                  </a:extLst>
                </a:gridCol>
                <a:gridCol w="6857828">
                  <a:extLst>
                    <a:ext uri="{9D8B030D-6E8A-4147-A177-3AD203B41FA5}">
                      <a16:colId xmlns:a16="http://schemas.microsoft.com/office/drawing/2014/main" val="776117534"/>
                    </a:ext>
                  </a:extLst>
                </a:gridCol>
              </a:tblGrid>
              <a:tr h="370840">
                <a:tc>
                  <a:txBody>
                    <a:bodyPr/>
                    <a:lstStyle/>
                    <a:p>
                      <a:pPr algn="ctr"/>
                      <a:r>
                        <a:rPr lang="en-US" sz="2000" dirty="0"/>
                        <a:t>Level</a:t>
                      </a:r>
                    </a:p>
                  </a:txBody>
                  <a:tcPr/>
                </a:tc>
                <a:tc>
                  <a:txBody>
                    <a:bodyPr/>
                    <a:lstStyle/>
                    <a:p>
                      <a:pPr algn="ctr"/>
                      <a:r>
                        <a:rPr lang="en-US" sz="2000" dirty="0"/>
                        <a:t>Characteristics of Items</a:t>
                      </a:r>
                    </a:p>
                  </a:txBody>
                  <a:tcPr/>
                </a:tc>
                <a:extLst>
                  <a:ext uri="{0D108BD9-81ED-4DB2-BD59-A6C34878D82A}">
                    <a16:rowId xmlns:a16="http://schemas.microsoft.com/office/drawing/2014/main" val="1093249107"/>
                  </a:ext>
                </a:extLst>
              </a:tr>
              <a:tr h="370840">
                <a:tc>
                  <a:txBody>
                    <a:bodyPr/>
                    <a:lstStyle/>
                    <a:p>
                      <a:pPr algn="ctr"/>
                      <a:r>
                        <a:rPr lang="en-US" sz="3200" b="1" dirty="0"/>
                        <a:t>3</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Elementary workplace graphics such as simple order forms, bar graphs, tables, flowcharts, maps, or floor plans</a:t>
                      </a:r>
                    </a:p>
                    <a:p>
                      <a:r>
                        <a:rPr lang="en-US" sz="1800" dirty="0"/>
                        <a:t>►</a:t>
                      </a:r>
                      <a:r>
                        <a:rPr lang="en-US" sz="1800" b="0" i="0" u="none" strike="noStrike" kern="1200" dirty="0">
                          <a:solidFill>
                            <a:schemeClr val="dk1"/>
                          </a:solidFill>
                          <a:effectLst/>
                          <a:latin typeface="+mn-lt"/>
                          <a:ea typeface="+mn-ea"/>
                          <a:cs typeface="+mn-cs"/>
                        </a:rPr>
                        <a:t>One graphic used at a time</a:t>
                      </a:r>
                    </a:p>
                  </a:txBody>
                  <a:tcPr>
                    <a:solidFill>
                      <a:schemeClr val="accent3">
                        <a:lumMod val="60000"/>
                        <a:lumOff val="40000"/>
                      </a:schemeClr>
                    </a:solidFill>
                  </a:tcPr>
                </a:tc>
                <a:extLst>
                  <a:ext uri="{0D108BD9-81ED-4DB2-BD59-A6C34878D82A}">
                    <a16:rowId xmlns:a16="http://schemas.microsoft.com/office/drawing/2014/main" val="3177356445"/>
                  </a:ext>
                </a:extLst>
              </a:tr>
              <a:tr h="370840">
                <a:tc>
                  <a:txBody>
                    <a:bodyPr/>
                    <a:lstStyle/>
                    <a:p>
                      <a:pPr algn="ctr"/>
                      <a:r>
                        <a:rPr lang="en-US" sz="3200" b="1" dirty="0"/>
                        <a:t>4</a:t>
                      </a:r>
                    </a:p>
                  </a:txBody>
                  <a:tcPr/>
                </a:tc>
                <a:tc>
                  <a:txBody>
                    <a:bodyPr/>
                    <a:lstStyle/>
                    <a:p>
                      <a:r>
                        <a:rPr lang="en-US" sz="1800" dirty="0"/>
                        <a:t>►</a:t>
                      </a:r>
                      <a:r>
                        <a:rPr lang="en-US" sz="1800" b="0" i="0" u="none" strike="noStrike" kern="1200" dirty="0">
                          <a:solidFill>
                            <a:schemeClr val="dk1"/>
                          </a:solidFill>
                          <a:effectLst/>
                          <a:latin typeface="+mn-lt"/>
                          <a:ea typeface="+mn-ea"/>
                          <a:cs typeface="+mn-cs"/>
                        </a:rPr>
                        <a:t>Straightforward workplace graphics, such as order forms, bar charts, pie charts, diagrams, flow charts, maps, and dashboards</a:t>
                      </a:r>
                    </a:p>
                    <a:p>
                      <a:r>
                        <a:rPr lang="en-US" sz="1800" dirty="0"/>
                        <a:t>►</a:t>
                      </a:r>
                      <a:r>
                        <a:rPr lang="en-US" sz="1800" b="0" i="0" u="none" strike="noStrike" kern="1200" dirty="0">
                          <a:solidFill>
                            <a:schemeClr val="dk1"/>
                          </a:solidFill>
                          <a:effectLst/>
                          <a:latin typeface="+mn-lt"/>
                          <a:ea typeface="+mn-ea"/>
                          <a:cs typeface="+mn-cs"/>
                        </a:rPr>
                        <a:t>May include multiple levels of data within a graph</a:t>
                      </a:r>
                    </a:p>
                    <a:p>
                      <a:r>
                        <a:rPr lang="en-US" sz="1800" dirty="0"/>
                        <a:t>►</a:t>
                      </a:r>
                      <a:r>
                        <a:rPr lang="en-US" sz="1800" b="0" i="0" u="none" strike="noStrike" kern="1200" dirty="0">
                          <a:solidFill>
                            <a:schemeClr val="dk1"/>
                          </a:solidFill>
                          <a:effectLst/>
                          <a:latin typeface="+mn-lt"/>
                          <a:ea typeface="+mn-ea"/>
                          <a:cs typeface="+mn-cs"/>
                        </a:rPr>
                        <a:t>One or more graphics are used at a time</a:t>
                      </a:r>
                    </a:p>
                  </a:txBody>
                  <a:tcPr/>
                </a:tc>
                <a:extLst>
                  <a:ext uri="{0D108BD9-81ED-4DB2-BD59-A6C34878D82A}">
                    <a16:rowId xmlns:a16="http://schemas.microsoft.com/office/drawing/2014/main" val="3575659282"/>
                  </a:ext>
                </a:extLst>
              </a:tr>
              <a:tr h="370840">
                <a:tc>
                  <a:txBody>
                    <a:bodyPr/>
                    <a:lstStyle/>
                    <a:p>
                      <a:pPr algn="ctr"/>
                      <a:r>
                        <a:rPr lang="en-US" sz="3200" b="1" dirty="0"/>
                        <a:t>5</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More complicated workplace graphics –unusual graphic types</a:t>
                      </a:r>
                    </a:p>
                    <a:p>
                      <a:r>
                        <a:rPr lang="en-US" sz="1800" dirty="0"/>
                        <a:t>►</a:t>
                      </a:r>
                      <a:r>
                        <a:rPr lang="en-US" sz="1800" b="0" i="0" u="none" strike="noStrike" kern="1200" dirty="0">
                          <a:solidFill>
                            <a:schemeClr val="dk1"/>
                          </a:solidFill>
                          <a:effectLst/>
                          <a:latin typeface="+mn-lt"/>
                          <a:ea typeface="+mn-ea"/>
                          <a:cs typeface="+mn-cs"/>
                        </a:rPr>
                        <a:t>Multiple variables and densely displayed information</a:t>
                      </a:r>
                    </a:p>
                  </a:txBody>
                  <a:tcPr>
                    <a:solidFill>
                      <a:schemeClr val="accent3">
                        <a:lumMod val="60000"/>
                        <a:lumOff val="40000"/>
                      </a:schemeClr>
                    </a:solidFill>
                  </a:tcPr>
                </a:tc>
                <a:extLst>
                  <a:ext uri="{0D108BD9-81ED-4DB2-BD59-A6C34878D82A}">
                    <a16:rowId xmlns:a16="http://schemas.microsoft.com/office/drawing/2014/main" val="1076095516"/>
                  </a:ext>
                </a:extLst>
              </a:tr>
              <a:tr h="370840">
                <a:tc>
                  <a:txBody>
                    <a:bodyPr/>
                    <a:lstStyle/>
                    <a:p>
                      <a:pPr algn="ctr"/>
                      <a:r>
                        <a:rPr lang="en-US" sz="3200" b="1" dirty="0"/>
                        <a:t>6</a:t>
                      </a:r>
                    </a:p>
                  </a:txBody>
                  <a:tcPr/>
                </a:tc>
                <a:tc>
                  <a:txBody>
                    <a:bodyPr/>
                    <a:lstStyle/>
                    <a:p>
                      <a:r>
                        <a:rPr lang="en-US" sz="1800" dirty="0"/>
                        <a:t>►</a:t>
                      </a:r>
                      <a:r>
                        <a:rPr lang="en-US" sz="1800" b="0" i="0" u="none" strike="noStrike" kern="1200" dirty="0">
                          <a:solidFill>
                            <a:schemeClr val="dk1"/>
                          </a:solidFill>
                          <a:effectLst/>
                          <a:latin typeface="+mn-lt"/>
                          <a:ea typeface="+mn-ea"/>
                          <a:cs typeface="+mn-cs"/>
                        </a:rPr>
                        <a:t>Very complicated and detailed graphs, charts, tables, forms, maps, and diagrams</a:t>
                      </a:r>
                    </a:p>
                    <a:p>
                      <a:r>
                        <a:rPr lang="en-US" sz="1800" dirty="0"/>
                        <a:t>►C</a:t>
                      </a:r>
                      <a:r>
                        <a:rPr lang="en-US" sz="1800" b="0" i="0" u="none" strike="noStrike" kern="1200" dirty="0">
                          <a:solidFill>
                            <a:schemeClr val="dk1"/>
                          </a:solidFill>
                          <a:effectLst/>
                          <a:latin typeface="+mn-lt"/>
                          <a:ea typeface="+mn-ea"/>
                          <a:cs typeface="+mn-cs"/>
                        </a:rPr>
                        <a:t>ontain large amounts of information, multiple graphics</a:t>
                      </a:r>
                    </a:p>
                    <a:p>
                      <a:r>
                        <a:rPr lang="en-US" sz="1800" dirty="0"/>
                        <a:t>►</a:t>
                      </a:r>
                      <a:r>
                        <a:rPr lang="en-US" sz="1800" b="0" i="0" u="none" strike="noStrike" kern="1200" dirty="0">
                          <a:solidFill>
                            <a:schemeClr val="dk1"/>
                          </a:solidFill>
                          <a:effectLst/>
                          <a:latin typeface="+mn-lt"/>
                          <a:ea typeface="+mn-ea"/>
                          <a:cs typeface="+mn-cs"/>
                        </a:rPr>
                        <a:t>May include three axes and different scales within one graphic</a:t>
                      </a:r>
                    </a:p>
                  </a:txBody>
                  <a:tcPr/>
                </a:tc>
                <a:extLst>
                  <a:ext uri="{0D108BD9-81ED-4DB2-BD59-A6C34878D82A}">
                    <a16:rowId xmlns:a16="http://schemas.microsoft.com/office/drawing/2014/main" val="3004522785"/>
                  </a:ext>
                </a:extLst>
              </a:tr>
              <a:tr h="370840">
                <a:tc>
                  <a:txBody>
                    <a:bodyPr/>
                    <a:lstStyle/>
                    <a:p>
                      <a:pPr algn="ctr"/>
                      <a:r>
                        <a:rPr lang="en-US" sz="3200" b="1" dirty="0"/>
                        <a:t>7</a:t>
                      </a:r>
                    </a:p>
                  </a:txBody>
                  <a:tcPr>
                    <a:solidFill>
                      <a:schemeClr val="accent3">
                        <a:lumMod val="60000"/>
                        <a:lumOff val="40000"/>
                      </a:schemeClr>
                    </a:solidFill>
                  </a:tcPr>
                </a:tc>
                <a:tc>
                  <a:txBody>
                    <a:bodyPr/>
                    <a:lstStyle/>
                    <a:p>
                      <a:r>
                        <a:rPr lang="en-US" sz="1800" dirty="0"/>
                        <a:t>►E</a:t>
                      </a:r>
                      <a:r>
                        <a:rPr lang="en-US" sz="1800" b="0" i="0" u="none" strike="noStrike" kern="1200" dirty="0">
                          <a:solidFill>
                            <a:schemeClr val="dk1"/>
                          </a:solidFill>
                          <a:effectLst/>
                          <a:latin typeface="+mn-lt"/>
                          <a:ea typeface="+mn-ea"/>
                          <a:cs typeface="+mn-cs"/>
                        </a:rPr>
                        <a:t>xtremely complex, dense graphics (often multiple graphics)</a:t>
                      </a:r>
                    </a:p>
                  </a:txBody>
                  <a:tcPr>
                    <a:solidFill>
                      <a:schemeClr val="accent3">
                        <a:lumMod val="60000"/>
                        <a:lumOff val="40000"/>
                      </a:schemeClr>
                    </a:solidFill>
                  </a:tcPr>
                </a:tc>
                <a:extLst>
                  <a:ext uri="{0D108BD9-81ED-4DB2-BD59-A6C34878D82A}">
                    <a16:rowId xmlns:a16="http://schemas.microsoft.com/office/drawing/2014/main" val="2396275253"/>
                  </a:ext>
                </a:extLst>
              </a:tr>
            </a:tbl>
          </a:graphicData>
        </a:graphic>
      </p:graphicFrame>
    </p:spTree>
    <p:extLst>
      <p:ext uri="{BB962C8B-B14F-4D97-AF65-F5344CB8AC3E}">
        <p14:creationId xmlns:p14="http://schemas.microsoft.com/office/powerpoint/2010/main" val="401777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Sample Skills and Levels</a:t>
            </a:r>
          </a:p>
        </p:txBody>
      </p:sp>
      <p:graphicFrame>
        <p:nvGraphicFramePr>
          <p:cNvPr id="4" name="Table 3">
            <a:extLst>
              <a:ext uri="{FF2B5EF4-FFF2-40B4-BE49-F238E27FC236}">
                <a16:creationId xmlns:a16="http://schemas.microsoft.com/office/drawing/2014/main" id="{87AF1174-639F-411C-9990-349132748493}"/>
              </a:ext>
            </a:extLst>
          </p:cNvPr>
          <p:cNvGraphicFramePr>
            <a:graphicFrameLocks noGrp="1"/>
          </p:cNvGraphicFramePr>
          <p:nvPr>
            <p:extLst>
              <p:ext uri="{D42A27DB-BD31-4B8C-83A1-F6EECF244321}">
                <p14:modId xmlns:p14="http://schemas.microsoft.com/office/powerpoint/2010/main" val="273317122"/>
              </p:ext>
            </p:extLst>
          </p:nvPr>
        </p:nvGraphicFramePr>
        <p:xfrm>
          <a:off x="440544" y="1890542"/>
          <a:ext cx="11310912" cy="4682184"/>
        </p:xfrm>
        <a:graphic>
          <a:graphicData uri="http://schemas.openxmlformats.org/drawingml/2006/table">
            <a:tbl>
              <a:tblPr firstRow="1" bandRow="1">
                <a:tableStyleId>{5C22544A-7EE6-4342-B048-85BDC9FD1C3A}</a:tableStyleId>
              </a:tblPr>
              <a:tblGrid>
                <a:gridCol w="5655456">
                  <a:extLst>
                    <a:ext uri="{9D8B030D-6E8A-4147-A177-3AD203B41FA5}">
                      <a16:colId xmlns:a16="http://schemas.microsoft.com/office/drawing/2014/main" val="145768846"/>
                    </a:ext>
                  </a:extLst>
                </a:gridCol>
                <a:gridCol w="5655456">
                  <a:extLst>
                    <a:ext uri="{9D8B030D-6E8A-4147-A177-3AD203B41FA5}">
                      <a16:colId xmlns:a16="http://schemas.microsoft.com/office/drawing/2014/main" val="4062536877"/>
                    </a:ext>
                  </a:extLst>
                </a:gridCol>
              </a:tblGrid>
              <a:tr h="474681">
                <a:tc>
                  <a:txBody>
                    <a:bodyPr/>
                    <a:lstStyle/>
                    <a:p>
                      <a:pPr algn="ctr"/>
                      <a:r>
                        <a:rPr lang="en-US" sz="2800" dirty="0"/>
                        <a:t>Level 4</a:t>
                      </a:r>
                    </a:p>
                  </a:txBody>
                  <a:tcPr/>
                </a:tc>
                <a:tc>
                  <a:txBody>
                    <a:bodyPr/>
                    <a:lstStyle/>
                    <a:p>
                      <a:pPr algn="ctr"/>
                      <a:r>
                        <a:rPr lang="en-US" sz="2800" dirty="0"/>
                        <a:t>Level 5</a:t>
                      </a:r>
                    </a:p>
                  </a:txBody>
                  <a:tcPr/>
                </a:tc>
                <a:extLst>
                  <a:ext uri="{0D108BD9-81ED-4DB2-BD59-A6C34878D82A}">
                    <a16:rowId xmlns:a16="http://schemas.microsoft.com/office/drawing/2014/main" val="2998882422"/>
                  </a:ext>
                </a:extLst>
              </a:tr>
              <a:tr h="4164024">
                <a:tc>
                  <a:txBody>
                    <a:bodyPr/>
                    <a:lstStyle/>
                    <a:p>
                      <a:pPr marL="342900" indent="-342900">
                        <a:buFont typeface="Wingdings" panose="05000000000000000000" pitchFamily="2" charset="2"/>
                        <a:buChar char="ü"/>
                      </a:pPr>
                      <a:r>
                        <a:rPr lang="en-US" sz="2400" dirty="0">
                          <a:solidFill>
                            <a:schemeClr val="accent1"/>
                          </a:solidFill>
                        </a:rPr>
                        <a:t>Locate information in a graphic using information found in a second graphic</a:t>
                      </a:r>
                    </a:p>
                    <a:p>
                      <a:pPr marL="342900" indent="-342900">
                        <a:buFont typeface="Wingdings" panose="05000000000000000000" pitchFamily="2" charset="2"/>
                        <a:buChar char="ü"/>
                      </a:pPr>
                      <a:r>
                        <a:rPr lang="en-US" sz="2400" dirty="0">
                          <a:solidFill>
                            <a:schemeClr val="accent1"/>
                          </a:solidFill>
                        </a:rPr>
                        <a:t>Compare two or more pieces of information</a:t>
                      </a:r>
                    </a:p>
                    <a:p>
                      <a:pPr marL="342900" indent="-342900">
                        <a:buFont typeface="Wingdings" panose="05000000000000000000" pitchFamily="2" charset="2"/>
                        <a:buChar char="ü"/>
                      </a:pPr>
                      <a:r>
                        <a:rPr lang="en-US" sz="2400" dirty="0">
                          <a:solidFill>
                            <a:schemeClr val="accent1"/>
                          </a:solidFill>
                        </a:rPr>
                        <a:t>Identify a trend/pattern/relationship</a:t>
                      </a:r>
                    </a:p>
                    <a:p>
                      <a:pPr marL="342900" indent="-342900">
                        <a:buFont typeface="Wingdings" panose="05000000000000000000" pitchFamily="2" charset="2"/>
                        <a:buChar char="ü"/>
                      </a:pPr>
                      <a:r>
                        <a:rPr lang="en-US" sz="2400" dirty="0">
                          <a:solidFill>
                            <a:schemeClr val="accent1"/>
                          </a:solidFill>
                        </a:rPr>
                        <a:t>Make an inference or decision</a:t>
                      </a:r>
                    </a:p>
                    <a:p>
                      <a:pPr marL="342900" indent="-342900">
                        <a:buFont typeface="Wingdings" panose="05000000000000000000" pitchFamily="2" charset="2"/>
                        <a:buChar char="ü"/>
                      </a:pPr>
                      <a:r>
                        <a:rPr lang="en-US" sz="2400" dirty="0">
                          <a:solidFill>
                            <a:schemeClr val="accent1"/>
                          </a:solidFill>
                        </a:rPr>
                        <a:t>Identify the graphic that accurately represents the data</a:t>
                      </a:r>
                    </a:p>
                  </a:txBody>
                  <a:tcPr>
                    <a:lnR w="12700" cap="flat" cmpd="sng" algn="ctr">
                      <a:solidFill>
                        <a:schemeClr val="tx1"/>
                      </a:solidFill>
                      <a:prstDash val="solid"/>
                      <a:round/>
                      <a:headEnd type="none" w="med" len="med"/>
                      <a:tailEnd type="none" w="med" len="med"/>
                    </a:lnR>
                    <a:noFill/>
                  </a:tcPr>
                </a:tc>
                <a:tc>
                  <a:txBody>
                    <a:bodyPr/>
                    <a:lstStyle/>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Locate information in a graphic using information found in another graphic</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Interpret trends/patterns/relationships</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Make a reasonable inference or decision based on one graphic after finding information in another graphic</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Identify the graphic that accurately represents the data</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Identify and justify the most effective graphic given a defined purpose</a:t>
                      </a:r>
                      <a:endParaRPr lang="en-US" sz="18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870625719"/>
                  </a:ext>
                </a:extLst>
              </a:tr>
            </a:tbl>
          </a:graphicData>
        </a:graphic>
      </p:graphicFrame>
      <p:graphicFrame>
        <p:nvGraphicFramePr>
          <p:cNvPr id="5" name="Table 4">
            <a:extLst>
              <a:ext uri="{FF2B5EF4-FFF2-40B4-BE49-F238E27FC236}">
                <a16:creationId xmlns:a16="http://schemas.microsoft.com/office/drawing/2014/main" id="{F853E6C9-5908-48CF-9903-C06DCF786922}"/>
              </a:ext>
            </a:extLst>
          </p:cNvPr>
          <p:cNvGraphicFramePr>
            <a:graphicFrameLocks noGrp="1"/>
          </p:cNvGraphicFramePr>
          <p:nvPr>
            <p:extLst>
              <p:ext uri="{D42A27DB-BD31-4B8C-83A1-F6EECF244321}">
                <p14:modId xmlns:p14="http://schemas.microsoft.com/office/powerpoint/2010/main" val="1939692935"/>
              </p:ext>
            </p:extLst>
          </p:nvPr>
        </p:nvGraphicFramePr>
        <p:xfrm>
          <a:off x="440544" y="1324832"/>
          <a:ext cx="11310911" cy="518160"/>
        </p:xfrm>
        <a:graphic>
          <a:graphicData uri="http://schemas.openxmlformats.org/drawingml/2006/table">
            <a:tbl>
              <a:tblPr firstRow="1" bandRow="1">
                <a:tableStyleId>{5C22544A-7EE6-4342-B048-85BDC9FD1C3A}</a:tableStyleId>
              </a:tblPr>
              <a:tblGrid>
                <a:gridCol w="11310911">
                  <a:extLst>
                    <a:ext uri="{9D8B030D-6E8A-4147-A177-3AD203B41FA5}">
                      <a16:colId xmlns:a16="http://schemas.microsoft.com/office/drawing/2014/main" val="2384106476"/>
                    </a:ext>
                  </a:extLst>
                </a:gridCol>
              </a:tblGrid>
              <a:tr h="370840">
                <a:tc>
                  <a:txBody>
                    <a:bodyPr/>
                    <a:lstStyle/>
                    <a:p>
                      <a:pPr algn="ctr"/>
                      <a:r>
                        <a:rPr lang="en-US" sz="2800" dirty="0">
                          <a:solidFill>
                            <a:schemeClr val="accent1"/>
                          </a:solidFill>
                        </a:rPr>
                        <a:t>Graphic Literacy</a:t>
                      </a:r>
                    </a:p>
                  </a:txBody>
                  <a:tcPr>
                    <a:solidFill>
                      <a:schemeClr val="accent3"/>
                    </a:solidFill>
                  </a:tcPr>
                </a:tc>
                <a:extLst>
                  <a:ext uri="{0D108BD9-81ED-4DB2-BD59-A6C34878D82A}">
                    <a16:rowId xmlns:a16="http://schemas.microsoft.com/office/drawing/2014/main" val="527378936"/>
                  </a:ext>
                </a:extLst>
              </a:tr>
            </a:tbl>
          </a:graphicData>
        </a:graphic>
      </p:graphicFrame>
    </p:spTree>
    <p:extLst>
      <p:ext uri="{BB962C8B-B14F-4D97-AF65-F5344CB8AC3E}">
        <p14:creationId xmlns:p14="http://schemas.microsoft.com/office/powerpoint/2010/main" val="5457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normAutofit fontScale="90000"/>
          </a:bodyPr>
          <a:lstStyle/>
          <a:p>
            <a:r>
              <a:rPr lang="en-US" dirty="0"/>
              <a:t>Graphic Literacy Sample Items</a:t>
            </a:r>
          </a:p>
        </p:txBody>
      </p:sp>
      <p:pic>
        <p:nvPicPr>
          <p:cNvPr id="5" name="Picture 4">
            <a:extLst>
              <a:ext uri="{FF2B5EF4-FFF2-40B4-BE49-F238E27FC236}">
                <a16:creationId xmlns:a16="http://schemas.microsoft.com/office/drawing/2014/main" id="{51995ACB-6BD1-4AF8-8E94-C7DD89413994}"/>
              </a:ext>
            </a:extLst>
          </p:cNvPr>
          <p:cNvPicPr>
            <a:picLocks noChangeAspect="1"/>
          </p:cNvPicPr>
          <p:nvPr/>
        </p:nvPicPr>
        <p:blipFill>
          <a:blip r:embed="rId3"/>
          <a:stretch>
            <a:fillRect/>
          </a:stretch>
        </p:blipFill>
        <p:spPr>
          <a:xfrm>
            <a:off x="0" y="1559846"/>
            <a:ext cx="12192000" cy="5380069"/>
          </a:xfrm>
          <a:prstGeom prst="rect">
            <a:avLst/>
          </a:prstGeom>
        </p:spPr>
      </p:pic>
      <p:pic>
        <p:nvPicPr>
          <p:cNvPr id="6" name="Picture 5">
            <a:extLst>
              <a:ext uri="{FF2B5EF4-FFF2-40B4-BE49-F238E27FC236}">
                <a16:creationId xmlns:a16="http://schemas.microsoft.com/office/drawing/2014/main" id="{547FCC85-6014-46B7-8C3E-2537BCD9DA70}"/>
              </a:ext>
            </a:extLst>
          </p:cNvPr>
          <p:cNvPicPr>
            <a:picLocks noChangeAspect="1"/>
          </p:cNvPicPr>
          <p:nvPr/>
        </p:nvPicPr>
        <p:blipFill>
          <a:blip r:embed="rId4"/>
          <a:stretch>
            <a:fillRect/>
          </a:stretch>
        </p:blipFill>
        <p:spPr>
          <a:xfrm>
            <a:off x="6096000" y="4249880"/>
            <a:ext cx="6010275" cy="1762125"/>
          </a:xfrm>
          <a:prstGeom prst="rect">
            <a:avLst/>
          </a:prstGeom>
        </p:spPr>
      </p:pic>
    </p:spTree>
    <p:extLst>
      <p:ext uri="{BB962C8B-B14F-4D97-AF65-F5344CB8AC3E}">
        <p14:creationId xmlns:p14="http://schemas.microsoft.com/office/powerpoint/2010/main" val="23156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normAutofit fontScale="90000"/>
          </a:bodyPr>
          <a:lstStyle/>
          <a:p>
            <a:r>
              <a:rPr lang="en-US" dirty="0"/>
              <a:t>Graphic Literacy Sample Items</a:t>
            </a:r>
          </a:p>
        </p:txBody>
      </p:sp>
      <p:pic>
        <p:nvPicPr>
          <p:cNvPr id="3" name="Picture 2">
            <a:extLst>
              <a:ext uri="{FF2B5EF4-FFF2-40B4-BE49-F238E27FC236}">
                <a16:creationId xmlns:a16="http://schemas.microsoft.com/office/drawing/2014/main" id="{7B6A7F1C-AD78-40E8-A51B-18BFEACE47E4}"/>
              </a:ext>
            </a:extLst>
          </p:cNvPr>
          <p:cNvPicPr>
            <a:picLocks noChangeAspect="1"/>
          </p:cNvPicPr>
          <p:nvPr/>
        </p:nvPicPr>
        <p:blipFill>
          <a:blip r:embed="rId3"/>
          <a:stretch>
            <a:fillRect/>
          </a:stretch>
        </p:blipFill>
        <p:spPr>
          <a:xfrm>
            <a:off x="0" y="1269829"/>
            <a:ext cx="12192000" cy="5336651"/>
          </a:xfrm>
          <a:prstGeom prst="rect">
            <a:avLst/>
          </a:prstGeom>
        </p:spPr>
      </p:pic>
      <p:pic>
        <p:nvPicPr>
          <p:cNvPr id="4" name="Picture 3">
            <a:extLst>
              <a:ext uri="{FF2B5EF4-FFF2-40B4-BE49-F238E27FC236}">
                <a16:creationId xmlns:a16="http://schemas.microsoft.com/office/drawing/2014/main" id="{2871ABE8-B65F-4E71-A545-67E459465620}"/>
              </a:ext>
            </a:extLst>
          </p:cNvPr>
          <p:cNvPicPr>
            <a:picLocks noChangeAspect="1"/>
          </p:cNvPicPr>
          <p:nvPr/>
        </p:nvPicPr>
        <p:blipFill>
          <a:blip r:embed="rId4"/>
          <a:stretch>
            <a:fillRect/>
          </a:stretch>
        </p:blipFill>
        <p:spPr>
          <a:xfrm>
            <a:off x="6096000" y="2721146"/>
            <a:ext cx="6153150" cy="2867025"/>
          </a:xfrm>
          <a:prstGeom prst="rect">
            <a:avLst/>
          </a:prstGeom>
        </p:spPr>
      </p:pic>
    </p:spTree>
    <p:extLst>
      <p:ext uri="{BB962C8B-B14F-4D97-AF65-F5344CB8AC3E}">
        <p14:creationId xmlns:p14="http://schemas.microsoft.com/office/powerpoint/2010/main" val="90456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normAutofit fontScale="90000"/>
          </a:bodyPr>
          <a:lstStyle/>
          <a:p>
            <a:r>
              <a:rPr lang="en-US" dirty="0"/>
              <a:t>Graphic Literacy Sample Items</a:t>
            </a:r>
          </a:p>
        </p:txBody>
      </p:sp>
      <p:pic>
        <p:nvPicPr>
          <p:cNvPr id="5" name="Picture 4">
            <a:extLst>
              <a:ext uri="{FF2B5EF4-FFF2-40B4-BE49-F238E27FC236}">
                <a16:creationId xmlns:a16="http://schemas.microsoft.com/office/drawing/2014/main" id="{DB7532A9-4351-4176-AC55-3509D519F368}"/>
              </a:ext>
            </a:extLst>
          </p:cNvPr>
          <p:cNvPicPr>
            <a:picLocks noChangeAspect="1"/>
          </p:cNvPicPr>
          <p:nvPr/>
        </p:nvPicPr>
        <p:blipFill>
          <a:blip r:embed="rId3"/>
          <a:stretch>
            <a:fillRect/>
          </a:stretch>
        </p:blipFill>
        <p:spPr>
          <a:xfrm>
            <a:off x="795668" y="1313454"/>
            <a:ext cx="10072009" cy="5469131"/>
          </a:xfrm>
          <a:prstGeom prst="rect">
            <a:avLst/>
          </a:prstGeom>
        </p:spPr>
      </p:pic>
      <p:pic>
        <p:nvPicPr>
          <p:cNvPr id="6" name="Picture 5">
            <a:extLst>
              <a:ext uri="{FF2B5EF4-FFF2-40B4-BE49-F238E27FC236}">
                <a16:creationId xmlns:a16="http://schemas.microsoft.com/office/drawing/2014/main" id="{FF3CC452-9EDC-4540-8950-63EF21FF307F}"/>
              </a:ext>
            </a:extLst>
          </p:cNvPr>
          <p:cNvPicPr>
            <a:picLocks noChangeAspect="1"/>
          </p:cNvPicPr>
          <p:nvPr/>
        </p:nvPicPr>
        <p:blipFill>
          <a:blip r:embed="rId4"/>
          <a:stretch>
            <a:fillRect/>
          </a:stretch>
        </p:blipFill>
        <p:spPr>
          <a:xfrm>
            <a:off x="6007180" y="2347806"/>
            <a:ext cx="5953125" cy="3400425"/>
          </a:xfrm>
          <a:prstGeom prst="rect">
            <a:avLst/>
          </a:prstGeom>
        </p:spPr>
      </p:pic>
    </p:spTree>
    <p:extLst>
      <p:ext uri="{BB962C8B-B14F-4D97-AF65-F5344CB8AC3E}">
        <p14:creationId xmlns:p14="http://schemas.microsoft.com/office/powerpoint/2010/main" val="143783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normAutofit fontScale="90000"/>
          </a:bodyPr>
          <a:lstStyle/>
          <a:p>
            <a:r>
              <a:rPr lang="en-US" dirty="0"/>
              <a:t>Graphic Literacy Sample Items</a:t>
            </a:r>
          </a:p>
        </p:txBody>
      </p:sp>
      <p:pic>
        <p:nvPicPr>
          <p:cNvPr id="3" name="Picture 2">
            <a:extLst>
              <a:ext uri="{FF2B5EF4-FFF2-40B4-BE49-F238E27FC236}">
                <a16:creationId xmlns:a16="http://schemas.microsoft.com/office/drawing/2014/main" id="{6DA0E62C-E006-4B0A-8F8A-7C56656EF51F}"/>
              </a:ext>
            </a:extLst>
          </p:cNvPr>
          <p:cNvPicPr>
            <a:picLocks noChangeAspect="1"/>
          </p:cNvPicPr>
          <p:nvPr/>
        </p:nvPicPr>
        <p:blipFill>
          <a:blip r:embed="rId3"/>
          <a:stretch>
            <a:fillRect/>
          </a:stretch>
        </p:blipFill>
        <p:spPr>
          <a:xfrm>
            <a:off x="0" y="1307780"/>
            <a:ext cx="12192000" cy="5239966"/>
          </a:xfrm>
          <a:prstGeom prst="rect">
            <a:avLst/>
          </a:prstGeom>
        </p:spPr>
      </p:pic>
      <p:pic>
        <p:nvPicPr>
          <p:cNvPr id="4" name="Picture 3">
            <a:extLst>
              <a:ext uri="{FF2B5EF4-FFF2-40B4-BE49-F238E27FC236}">
                <a16:creationId xmlns:a16="http://schemas.microsoft.com/office/drawing/2014/main" id="{DE2DE34F-454D-4FFF-807F-D2BDEF29230C}"/>
              </a:ext>
            </a:extLst>
          </p:cNvPr>
          <p:cNvPicPr>
            <a:picLocks noChangeAspect="1"/>
          </p:cNvPicPr>
          <p:nvPr/>
        </p:nvPicPr>
        <p:blipFill>
          <a:blip r:embed="rId4"/>
          <a:stretch>
            <a:fillRect/>
          </a:stretch>
        </p:blipFill>
        <p:spPr>
          <a:xfrm>
            <a:off x="6257925" y="2625869"/>
            <a:ext cx="5934075" cy="3705225"/>
          </a:xfrm>
          <a:prstGeom prst="rect">
            <a:avLst/>
          </a:prstGeom>
        </p:spPr>
      </p:pic>
    </p:spTree>
    <p:extLst>
      <p:ext uri="{BB962C8B-B14F-4D97-AF65-F5344CB8AC3E}">
        <p14:creationId xmlns:p14="http://schemas.microsoft.com/office/powerpoint/2010/main" val="34151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66F867-286C-4FCF-AB49-CB674E82C0B9}"/>
              </a:ext>
            </a:extLst>
          </p:cNvPr>
          <p:cNvSpPr/>
          <p:nvPr/>
        </p:nvSpPr>
        <p:spPr>
          <a:xfrm>
            <a:off x="0" y="0"/>
            <a:ext cx="632352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89A3A4-B4AA-4BF5-B3DE-5C12A74277BF}"/>
              </a:ext>
            </a:extLst>
          </p:cNvPr>
          <p:cNvSpPr/>
          <p:nvPr/>
        </p:nvSpPr>
        <p:spPr>
          <a:xfrm>
            <a:off x="6323528" y="0"/>
            <a:ext cx="5865334"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endParaRPr lang="en-US" sz="1200" i="1" dirty="0"/>
          </a:p>
          <a:p>
            <a:pPr algn="ctr"/>
            <a:r>
              <a:rPr lang="en-US" sz="2800" dirty="0"/>
              <a:t>Find your NCRC Certificate and individual assessment scores at: </a:t>
            </a:r>
            <a:r>
              <a:rPr lang="en-US" sz="2800" u="sng" dirty="0">
                <a:hlinkClick r:id="rId2"/>
              </a:rPr>
              <a:t>https://myworkkeys.act.org/mwk/login.do?event=go&amp;realm</a:t>
            </a:r>
            <a:endParaRPr lang="en-US" sz="2800" u="sng" dirty="0"/>
          </a:p>
          <a:p>
            <a:pPr algn="ctr"/>
            <a:endParaRPr lang="en-US" sz="2800" i="1" dirty="0"/>
          </a:p>
          <a:p>
            <a:pPr algn="ctr"/>
            <a:endParaRPr lang="en-US" sz="2800" i="1" dirty="0"/>
          </a:p>
          <a:p>
            <a:pPr algn="ctr"/>
            <a:r>
              <a:rPr lang="en-US" sz="2400" i="1" dirty="0"/>
              <a:t>Problems with accessing your scores? </a:t>
            </a:r>
          </a:p>
          <a:p>
            <a:pPr algn="ctr"/>
            <a:r>
              <a:rPr lang="en-US" sz="2400" i="1" dirty="0"/>
              <a:t>Call the ACT Customer Service Line:</a:t>
            </a:r>
          </a:p>
          <a:p>
            <a:pPr algn="ctr"/>
            <a:r>
              <a:rPr lang="en-US" sz="2400" i="1" dirty="0"/>
              <a:t>319-337-1380</a:t>
            </a:r>
          </a:p>
          <a:p>
            <a:pPr algn="ctr"/>
            <a:endParaRPr lang="en-US" sz="2800" i="1" dirty="0"/>
          </a:p>
          <a:p>
            <a:pPr algn="ctr"/>
            <a:endParaRPr lang="en-US" dirty="0"/>
          </a:p>
        </p:txBody>
      </p:sp>
      <p:pic>
        <p:nvPicPr>
          <p:cNvPr id="14" name="Picture 13">
            <a:extLst>
              <a:ext uri="{FF2B5EF4-FFF2-40B4-BE49-F238E27FC236}">
                <a16:creationId xmlns:a16="http://schemas.microsoft.com/office/drawing/2014/main" id="{ACF2CE61-2F73-45D3-BE1F-402F5D081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999" y="4363180"/>
            <a:ext cx="1871530" cy="1869122"/>
          </a:xfrm>
          <a:prstGeom prst="rect">
            <a:avLst/>
          </a:prstGeom>
        </p:spPr>
      </p:pic>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261" y="6232302"/>
            <a:ext cx="2282049" cy="430092"/>
          </a:xfrm>
          <a:prstGeom prst="rect">
            <a:avLst/>
          </a:prstGeom>
        </p:spPr>
      </p:pic>
      <p:pic>
        <p:nvPicPr>
          <p:cNvPr id="18" name="Picture 17">
            <a:extLst>
              <a:ext uri="{FF2B5EF4-FFF2-40B4-BE49-F238E27FC236}">
                <a16:creationId xmlns:a16="http://schemas.microsoft.com/office/drawing/2014/main" id="{EDD5803E-E448-4F0A-BBBE-C0A6CE5C6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640" y="285758"/>
            <a:ext cx="3396962" cy="497811"/>
          </a:xfrm>
          <a:prstGeom prst="rect">
            <a:avLst/>
          </a:prstGeom>
        </p:spPr>
      </p:pic>
      <p:sp>
        <p:nvSpPr>
          <p:cNvPr id="11" name="Rectangle 10">
            <a:extLst>
              <a:ext uri="{FF2B5EF4-FFF2-40B4-BE49-F238E27FC236}">
                <a16:creationId xmlns:a16="http://schemas.microsoft.com/office/drawing/2014/main" id="{58A78289-EA66-44D8-87FA-AB00E4D15204}"/>
              </a:ext>
            </a:extLst>
          </p:cNvPr>
          <p:cNvSpPr/>
          <p:nvPr/>
        </p:nvSpPr>
        <p:spPr>
          <a:xfrm>
            <a:off x="618813" y="631345"/>
            <a:ext cx="5085902" cy="3170099"/>
          </a:xfrm>
          <a:prstGeom prst="rect">
            <a:avLst/>
          </a:prstGeom>
        </p:spPr>
        <p:txBody>
          <a:bodyPr wrap="square">
            <a:spAutoFit/>
          </a:bodyPr>
          <a:lstStyle/>
          <a:p>
            <a:pPr algn="ctr"/>
            <a:r>
              <a:rPr lang="en-US" sz="4000" dirty="0">
                <a:solidFill>
                  <a:schemeClr val="bg1"/>
                </a:solidFill>
                <a:latin typeface="Arial Black" panose="020B0A04020102020204" pitchFamily="34" charset="0"/>
              </a:rPr>
              <a:t>NCRC Certificates Printed through ACT at myworkkeys.com</a:t>
            </a:r>
          </a:p>
        </p:txBody>
      </p:sp>
    </p:spTree>
    <p:extLst>
      <p:ext uri="{BB962C8B-B14F-4D97-AF65-F5344CB8AC3E}">
        <p14:creationId xmlns:p14="http://schemas.microsoft.com/office/powerpoint/2010/main" val="289197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normAutofit fontScale="90000"/>
          </a:bodyPr>
          <a:lstStyle/>
          <a:p>
            <a:r>
              <a:rPr lang="en-US" dirty="0"/>
              <a:t>Graphic Literacy Sample Items</a:t>
            </a:r>
          </a:p>
        </p:txBody>
      </p:sp>
      <p:pic>
        <p:nvPicPr>
          <p:cNvPr id="5" name="Picture 4">
            <a:extLst>
              <a:ext uri="{FF2B5EF4-FFF2-40B4-BE49-F238E27FC236}">
                <a16:creationId xmlns:a16="http://schemas.microsoft.com/office/drawing/2014/main" id="{BDC25739-57A4-4CD9-A8FA-63DD33F16EB0}"/>
              </a:ext>
            </a:extLst>
          </p:cNvPr>
          <p:cNvPicPr>
            <a:picLocks noChangeAspect="1"/>
          </p:cNvPicPr>
          <p:nvPr/>
        </p:nvPicPr>
        <p:blipFill>
          <a:blip r:embed="rId3"/>
          <a:stretch>
            <a:fillRect/>
          </a:stretch>
        </p:blipFill>
        <p:spPr>
          <a:xfrm>
            <a:off x="-122548" y="1231605"/>
            <a:ext cx="12192000" cy="5626395"/>
          </a:xfrm>
          <a:prstGeom prst="rect">
            <a:avLst/>
          </a:prstGeom>
        </p:spPr>
      </p:pic>
      <p:pic>
        <p:nvPicPr>
          <p:cNvPr id="6" name="Picture 5">
            <a:extLst>
              <a:ext uri="{FF2B5EF4-FFF2-40B4-BE49-F238E27FC236}">
                <a16:creationId xmlns:a16="http://schemas.microsoft.com/office/drawing/2014/main" id="{A4007E10-0B22-4724-973C-208543E647B0}"/>
              </a:ext>
            </a:extLst>
          </p:cNvPr>
          <p:cNvPicPr>
            <a:picLocks noChangeAspect="1"/>
          </p:cNvPicPr>
          <p:nvPr/>
        </p:nvPicPr>
        <p:blipFill>
          <a:blip r:embed="rId4"/>
          <a:stretch>
            <a:fillRect/>
          </a:stretch>
        </p:blipFill>
        <p:spPr>
          <a:xfrm>
            <a:off x="6219825" y="2592099"/>
            <a:ext cx="5972175" cy="3419475"/>
          </a:xfrm>
          <a:prstGeom prst="rect">
            <a:avLst/>
          </a:prstGeom>
        </p:spPr>
      </p:pic>
    </p:spTree>
    <p:extLst>
      <p:ext uri="{BB962C8B-B14F-4D97-AF65-F5344CB8AC3E}">
        <p14:creationId xmlns:p14="http://schemas.microsoft.com/office/powerpoint/2010/main" val="9299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pic>
        <p:nvPicPr>
          <p:cNvPr id="5" name="Picture 4">
            <a:extLst>
              <a:ext uri="{FF2B5EF4-FFF2-40B4-BE49-F238E27FC236}">
                <a16:creationId xmlns:a16="http://schemas.microsoft.com/office/drawing/2014/main" id="{6EC638C9-A3E1-4D50-983D-2EC800DCFE96}"/>
              </a:ext>
            </a:extLst>
          </p:cNvPr>
          <p:cNvPicPr>
            <a:picLocks noChangeAspect="1"/>
          </p:cNvPicPr>
          <p:nvPr/>
        </p:nvPicPr>
        <p:blipFill rotWithShape="1">
          <a:blip r:embed="rId3"/>
          <a:srcRect l="68308" r="2573"/>
          <a:stretch/>
        </p:blipFill>
        <p:spPr>
          <a:xfrm>
            <a:off x="9175559" y="919978"/>
            <a:ext cx="2538678" cy="4354999"/>
          </a:xfrm>
          <a:prstGeom prst="rect">
            <a:avLst/>
          </a:prstGeom>
        </p:spPr>
      </p:pic>
      <p:graphicFrame>
        <p:nvGraphicFramePr>
          <p:cNvPr id="7" name="Table 6">
            <a:extLst>
              <a:ext uri="{FF2B5EF4-FFF2-40B4-BE49-F238E27FC236}">
                <a16:creationId xmlns:a16="http://schemas.microsoft.com/office/drawing/2014/main" id="{A7CCB046-A2C1-45AD-AC8E-6602EC16446F}"/>
              </a:ext>
            </a:extLst>
          </p:cNvPr>
          <p:cNvGraphicFramePr>
            <a:graphicFrameLocks noGrp="1"/>
          </p:cNvGraphicFramePr>
          <p:nvPr>
            <p:extLst>
              <p:ext uri="{D42A27DB-BD31-4B8C-83A1-F6EECF244321}">
                <p14:modId xmlns:p14="http://schemas.microsoft.com/office/powerpoint/2010/main" val="172061846"/>
              </p:ext>
            </p:extLst>
          </p:nvPr>
        </p:nvGraphicFramePr>
        <p:xfrm>
          <a:off x="477763" y="396240"/>
          <a:ext cx="7693970" cy="6065520"/>
        </p:xfrm>
        <a:graphic>
          <a:graphicData uri="http://schemas.openxmlformats.org/drawingml/2006/table">
            <a:tbl>
              <a:tblPr firstRow="1" bandRow="1">
                <a:tableStyleId>{5C22544A-7EE6-4342-B048-85BDC9FD1C3A}</a:tableStyleId>
              </a:tblPr>
              <a:tblGrid>
                <a:gridCol w="836142">
                  <a:extLst>
                    <a:ext uri="{9D8B030D-6E8A-4147-A177-3AD203B41FA5}">
                      <a16:colId xmlns:a16="http://schemas.microsoft.com/office/drawing/2014/main" val="1975366870"/>
                    </a:ext>
                  </a:extLst>
                </a:gridCol>
                <a:gridCol w="6857828">
                  <a:extLst>
                    <a:ext uri="{9D8B030D-6E8A-4147-A177-3AD203B41FA5}">
                      <a16:colId xmlns:a16="http://schemas.microsoft.com/office/drawing/2014/main" val="776117534"/>
                    </a:ext>
                  </a:extLst>
                </a:gridCol>
              </a:tblGrid>
              <a:tr h="370840">
                <a:tc>
                  <a:txBody>
                    <a:bodyPr/>
                    <a:lstStyle/>
                    <a:p>
                      <a:pPr algn="ctr"/>
                      <a:r>
                        <a:rPr lang="en-US" sz="2000" dirty="0"/>
                        <a:t>Level</a:t>
                      </a:r>
                    </a:p>
                  </a:txBody>
                  <a:tcPr/>
                </a:tc>
                <a:tc>
                  <a:txBody>
                    <a:bodyPr/>
                    <a:lstStyle/>
                    <a:p>
                      <a:pPr algn="ctr"/>
                      <a:r>
                        <a:rPr lang="en-US" sz="2000" dirty="0"/>
                        <a:t>Characteristics of Items</a:t>
                      </a:r>
                    </a:p>
                  </a:txBody>
                  <a:tcPr/>
                </a:tc>
                <a:extLst>
                  <a:ext uri="{0D108BD9-81ED-4DB2-BD59-A6C34878D82A}">
                    <a16:rowId xmlns:a16="http://schemas.microsoft.com/office/drawing/2014/main" val="1093249107"/>
                  </a:ext>
                </a:extLst>
              </a:tr>
              <a:tr h="370840">
                <a:tc>
                  <a:txBody>
                    <a:bodyPr/>
                    <a:lstStyle/>
                    <a:p>
                      <a:pPr algn="ctr"/>
                      <a:r>
                        <a:rPr lang="en-US" sz="3200" b="1" dirty="0"/>
                        <a:t>3</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Reading materials include basic company policies, procedures, and announcements</a:t>
                      </a:r>
                    </a:p>
                    <a:p>
                      <a:r>
                        <a:rPr lang="en-US" sz="1800" dirty="0"/>
                        <a:t>►</a:t>
                      </a:r>
                      <a:r>
                        <a:rPr lang="en-US" sz="1800" b="0" i="0" u="none" strike="noStrike" kern="1200" dirty="0">
                          <a:solidFill>
                            <a:schemeClr val="dk1"/>
                          </a:solidFill>
                          <a:effectLst/>
                          <a:latin typeface="+mn-lt"/>
                          <a:ea typeface="+mn-ea"/>
                          <a:cs typeface="+mn-cs"/>
                        </a:rPr>
                        <a:t>Reading materials are short and simple, no extra information</a:t>
                      </a:r>
                    </a:p>
                    <a:p>
                      <a:r>
                        <a:rPr lang="en-US" sz="1800" dirty="0"/>
                        <a:t>►</a:t>
                      </a:r>
                      <a:r>
                        <a:rPr lang="en-US" sz="1800" b="0" i="0" u="none" strike="noStrike" kern="1200" dirty="0">
                          <a:solidFill>
                            <a:schemeClr val="dk1"/>
                          </a:solidFill>
                          <a:effectLst/>
                          <a:latin typeface="+mn-lt"/>
                          <a:ea typeface="+mn-ea"/>
                          <a:cs typeface="+mn-cs"/>
                        </a:rPr>
                        <a:t>Reading materials tell readers what they should do</a:t>
                      </a:r>
                    </a:p>
                    <a:p>
                      <a:r>
                        <a:rPr lang="en-US" sz="1800" dirty="0"/>
                        <a:t>►</a:t>
                      </a:r>
                      <a:r>
                        <a:rPr lang="en-US" sz="1800" b="0" i="0" u="none" strike="noStrike" kern="1200" dirty="0">
                          <a:solidFill>
                            <a:schemeClr val="dk1"/>
                          </a:solidFill>
                          <a:effectLst/>
                          <a:latin typeface="+mn-lt"/>
                          <a:ea typeface="+mn-ea"/>
                          <a:cs typeface="+mn-cs"/>
                        </a:rPr>
                        <a:t>All needed information is stated clearly and directly</a:t>
                      </a:r>
                    </a:p>
                    <a:p>
                      <a:r>
                        <a:rPr lang="en-US" sz="1800" dirty="0"/>
                        <a:t>►</a:t>
                      </a:r>
                      <a:r>
                        <a:rPr lang="en-US" sz="1800" b="0" i="0" u="none" strike="noStrike" kern="1200" dirty="0">
                          <a:solidFill>
                            <a:schemeClr val="dk1"/>
                          </a:solidFill>
                          <a:effectLst/>
                          <a:latin typeface="+mn-lt"/>
                          <a:ea typeface="+mn-ea"/>
                          <a:cs typeface="+mn-cs"/>
                        </a:rPr>
                        <a:t>Items focus on the main points of the passages</a:t>
                      </a:r>
                    </a:p>
                    <a:p>
                      <a:r>
                        <a:rPr lang="en-US" sz="1800" dirty="0"/>
                        <a:t>►</a:t>
                      </a:r>
                      <a:r>
                        <a:rPr lang="en-US" sz="1800" b="0" i="0" u="none" strike="noStrike" kern="1200" dirty="0">
                          <a:solidFill>
                            <a:schemeClr val="dk1"/>
                          </a:solidFill>
                          <a:effectLst/>
                          <a:latin typeface="+mn-lt"/>
                          <a:ea typeface="+mn-ea"/>
                          <a:cs typeface="+mn-cs"/>
                        </a:rPr>
                        <a:t>Wording of the questions and answers is similar or identical to the wording used in the reading materials</a:t>
                      </a:r>
                    </a:p>
                  </a:txBody>
                  <a:tcPr>
                    <a:solidFill>
                      <a:schemeClr val="accent3">
                        <a:lumMod val="60000"/>
                        <a:lumOff val="40000"/>
                      </a:schemeClr>
                    </a:solidFill>
                  </a:tcPr>
                </a:tc>
                <a:extLst>
                  <a:ext uri="{0D108BD9-81ED-4DB2-BD59-A6C34878D82A}">
                    <a16:rowId xmlns:a16="http://schemas.microsoft.com/office/drawing/2014/main" val="3177356445"/>
                  </a:ext>
                </a:extLst>
              </a:tr>
              <a:tr h="370840">
                <a:tc>
                  <a:txBody>
                    <a:bodyPr/>
                    <a:lstStyle/>
                    <a:p>
                      <a:pPr algn="ctr"/>
                      <a:r>
                        <a:rPr lang="en-US" sz="3200" b="1" dirty="0"/>
                        <a:t>4</a:t>
                      </a:r>
                    </a:p>
                  </a:txBody>
                  <a:tcPr/>
                </a:tc>
                <a:tc>
                  <a:txBody>
                    <a:bodyPr/>
                    <a:lstStyle/>
                    <a:p>
                      <a:r>
                        <a:rPr lang="en-US" sz="1800" dirty="0"/>
                        <a:t>►</a:t>
                      </a:r>
                      <a:r>
                        <a:rPr lang="en-US" sz="1800" b="0" i="0" u="none" strike="noStrike" kern="1200" dirty="0">
                          <a:solidFill>
                            <a:schemeClr val="dk1"/>
                          </a:solidFill>
                          <a:effectLst/>
                          <a:latin typeface="+mn-lt"/>
                          <a:ea typeface="+mn-ea"/>
                          <a:cs typeface="+mn-cs"/>
                        </a:rPr>
                        <a:t>Reading materials include company policies, procedures, and notices</a:t>
                      </a:r>
                    </a:p>
                    <a:p>
                      <a:r>
                        <a:rPr lang="en-US" sz="1800" dirty="0"/>
                        <a:t>►</a:t>
                      </a:r>
                      <a:r>
                        <a:rPr lang="en-US" sz="1800" b="0" i="0" u="none" strike="noStrike" kern="1200" dirty="0">
                          <a:solidFill>
                            <a:schemeClr val="dk1"/>
                          </a:solidFill>
                          <a:effectLst/>
                          <a:latin typeface="+mn-lt"/>
                          <a:ea typeface="+mn-ea"/>
                          <a:cs typeface="+mn-cs"/>
                        </a:rPr>
                        <a:t>Reading materials are straightforward but have longer sentences and contain a number of details</a:t>
                      </a:r>
                    </a:p>
                    <a:p>
                      <a:r>
                        <a:rPr lang="en-US" sz="1800" dirty="0"/>
                        <a:t>►</a:t>
                      </a:r>
                      <a:r>
                        <a:rPr lang="en-US" sz="1800" b="0" i="0" u="none" strike="noStrike" kern="1200" dirty="0">
                          <a:solidFill>
                            <a:schemeClr val="dk1"/>
                          </a:solidFill>
                          <a:effectLst/>
                          <a:latin typeface="+mn-lt"/>
                          <a:ea typeface="+mn-ea"/>
                          <a:cs typeface="+mn-cs"/>
                        </a:rPr>
                        <a:t>Reading materials use common words but do have some harder words, too</a:t>
                      </a:r>
                    </a:p>
                    <a:p>
                      <a:r>
                        <a:rPr lang="en-US" sz="1800" dirty="0"/>
                        <a:t>►</a:t>
                      </a:r>
                      <a:r>
                        <a:rPr lang="en-US" sz="1800" b="0" i="0" u="none" strike="noStrike" kern="1200" dirty="0">
                          <a:solidFill>
                            <a:schemeClr val="dk1"/>
                          </a:solidFill>
                          <a:effectLst/>
                          <a:latin typeface="+mn-lt"/>
                          <a:ea typeface="+mn-ea"/>
                          <a:cs typeface="+mn-cs"/>
                        </a:rPr>
                        <a:t>Reading materials describe procedures that include several steps</a:t>
                      </a:r>
                    </a:p>
                    <a:p>
                      <a:r>
                        <a:rPr lang="en-US" sz="1800" dirty="0"/>
                        <a:t>►</a:t>
                      </a:r>
                      <a:r>
                        <a:rPr lang="en-US" sz="1800" b="0" i="0" u="none" strike="noStrike" kern="1200" dirty="0">
                          <a:solidFill>
                            <a:schemeClr val="dk1"/>
                          </a:solidFill>
                          <a:effectLst/>
                          <a:latin typeface="+mn-lt"/>
                          <a:ea typeface="+mn-ea"/>
                          <a:cs typeface="+mn-cs"/>
                        </a:rPr>
                        <a:t>When following the procedures, individuals must think about changing conditions that affect what they should do</a:t>
                      </a:r>
                    </a:p>
                    <a:p>
                      <a:r>
                        <a:rPr lang="en-US" sz="1800" dirty="0"/>
                        <a:t>►</a:t>
                      </a:r>
                      <a:r>
                        <a:rPr lang="en-US" sz="1800" b="0" i="0" u="none" strike="noStrike" kern="1200" dirty="0">
                          <a:solidFill>
                            <a:schemeClr val="dk1"/>
                          </a:solidFill>
                          <a:effectLst/>
                          <a:latin typeface="+mn-lt"/>
                          <a:ea typeface="+mn-ea"/>
                          <a:cs typeface="+mn-cs"/>
                        </a:rPr>
                        <a:t>Questions and answers are often paraphrased from the passage</a:t>
                      </a:r>
                    </a:p>
                  </a:txBody>
                  <a:tcPr/>
                </a:tc>
                <a:extLst>
                  <a:ext uri="{0D108BD9-81ED-4DB2-BD59-A6C34878D82A}">
                    <a16:rowId xmlns:a16="http://schemas.microsoft.com/office/drawing/2014/main" val="3575659282"/>
                  </a:ext>
                </a:extLst>
              </a:tr>
            </a:tbl>
          </a:graphicData>
        </a:graphic>
      </p:graphicFrame>
    </p:spTree>
    <p:extLst>
      <p:ext uri="{BB962C8B-B14F-4D97-AF65-F5344CB8AC3E}">
        <p14:creationId xmlns:p14="http://schemas.microsoft.com/office/powerpoint/2010/main" val="32986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pic>
        <p:nvPicPr>
          <p:cNvPr id="5" name="Picture 4">
            <a:extLst>
              <a:ext uri="{FF2B5EF4-FFF2-40B4-BE49-F238E27FC236}">
                <a16:creationId xmlns:a16="http://schemas.microsoft.com/office/drawing/2014/main" id="{6EC638C9-A3E1-4D50-983D-2EC800DCFE96}"/>
              </a:ext>
            </a:extLst>
          </p:cNvPr>
          <p:cNvPicPr>
            <a:picLocks noChangeAspect="1"/>
          </p:cNvPicPr>
          <p:nvPr/>
        </p:nvPicPr>
        <p:blipFill rotWithShape="1">
          <a:blip r:embed="rId3"/>
          <a:srcRect l="68308" r="2573"/>
          <a:stretch/>
        </p:blipFill>
        <p:spPr>
          <a:xfrm>
            <a:off x="9175559" y="919978"/>
            <a:ext cx="2538678" cy="4354999"/>
          </a:xfrm>
          <a:prstGeom prst="rect">
            <a:avLst/>
          </a:prstGeom>
        </p:spPr>
      </p:pic>
      <p:graphicFrame>
        <p:nvGraphicFramePr>
          <p:cNvPr id="7" name="Table 6">
            <a:extLst>
              <a:ext uri="{FF2B5EF4-FFF2-40B4-BE49-F238E27FC236}">
                <a16:creationId xmlns:a16="http://schemas.microsoft.com/office/drawing/2014/main" id="{A7CCB046-A2C1-45AD-AC8E-6602EC16446F}"/>
              </a:ext>
            </a:extLst>
          </p:cNvPr>
          <p:cNvGraphicFramePr>
            <a:graphicFrameLocks noGrp="1"/>
          </p:cNvGraphicFramePr>
          <p:nvPr>
            <p:extLst>
              <p:ext uri="{D42A27DB-BD31-4B8C-83A1-F6EECF244321}">
                <p14:modId xmlns:p14="http://schemas.microsoft.com/office/powerpoint/2010/main" val="2837861672"/>
              </p:ext>
            </p:extLst>
          </p:nvPr>
        </p:nvGraphicFramePr>
        <p:xfrm>
          <a:off x="532349" y="259080"/>
          <a:ext cx="7693970" cy="6339840"/>
        </p:xfrm>
        <a:graphic>
          <a:graphicData uri="http://schemas.openxmlformats.org/drawingml/2006/table">
            <a:tbl>
              <a:tblPr firstRow="1" bandRow="1">
                <a:tableStyleId>{5C22544A-7EE6-4342-B048-85BDC9FD1C3A}</a:tableStyleId>
              </a:tblPr>
              <a:tblGrid>
                <a:gridCol w="836142">
                  <a:extLst>
                    <a:ext uri="{9D8B030D-6E8A-4147-A177-3AD203B41FA5}">
                      <a16:colId xmlns:a16="http://schemas.microsoft.com/office/drawing/2014/main" val="1975366870"/>
                    </a:ext>
                  </a:extLst>
                </a:gridCol>
                <a:gridCol w="6857828">
                  <a:extLst>
                    <a:ext uri="{9D8B030D-6E8A-4147-A177-3AD203B41FA5}">
                      <a16:colId xmlns:a16="http://schemas.microsoft.com/office/drawing/2014/main" val="776117534"/>
                    </a:ext>
                  </a:extLst>
                </a:gridCol>
              </a:tblGrid>
              <a:tr h="370840">
                <a:tc>
                  <a:txBody>
                    <a:bodyPr/>
                    <a:lstStyle/>
                    <a:p>
                      <a:pPr algn="ctr"/>
                      <a:r>
                        <a:rPr lang="en-US" sz="2000" dirty="0"/>
                        <a:t>Level</a:t>
                      </a:r>
                    </a:p>
                  </a:txBody>
                  <a:tcPr/>
                </a:tc>
                <a:tc>
                  <a:txBody>
                    <a:bodyPr/>
                    <a:lstStyle/>
                    <a:p>
                      <a:pPr algn="ctr"/>
                      <a:r>
                        <a:rPr lang="en-US" sz="2000" dirty="0"/>
                        <a:t>Characteristics of Items</a:t>
                      </a:r>
                    </a:p>
                  </a:txBody>
                  <a:tcPr/>
                </a:tc>
                <a:extLst>
                  <a:ext uri="{0D108BD9-81ED-4DB2-BD59-A6C34878D82A}">
                    <a16:rowId xmlns:a16="http://schemas.microsoft.com/office/drawing/2014/main" val="1093249107"/>
                  </a:ext>
                </a:extLst>
              </a:tr>
              <a:tr h="370840">
                <a:tc>
                  <a:txBody>
                    <a:bodyPr/>
                    <a:lstStyle/>
                    <a:p>
                      <a:pPr algn="ctr"/>
                      <a:r>
                        <a:rPr lang="en-US" sz="3200" b="1" dirty="0"/>
                        <a:t>5</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Reading materials include informational, instructional, policy, contracts, and legal documents</a:t>
                      </a:r>
                    </a:p>
                    <a:p>
                      <a:r>
                        <a:rPr lang="en-US" sz="1800" dirty="0"/>
                        <a:t>►</a:t>
                      </a:r>
                      <a:r>
                        <a:rPr lang="en-US" sz="1800" b="0" i="0" u="none" strike="noStrike" kern="1200" dirty="0">
                          <a:solidFill>
                            <a:schemeClr val="dk1"/>
                          </a:solidFill>
                          <a:effectLst/>
                          <a:latin typeface="+mn-lt"/>
                          <a:ea typeface="+mn-ea"/>
                          <a:cs typeface="+mn-cs"/>
                        </a:rPr>
                        <a:t>Longer passages that include multiple details and extraneous information</a:t>
                      </a:r>
                    </a:p>
                    <a:p>
                      <a:r>
                        <a:rPr lang="en-US" sz="1800" dirty="0"/>
                        <a:t>►</a:t>
                      </a:r>
                      <a:r>
                        <a:rPr lang="en-US" sz="1800" b="0" i="0" u="none" strike="noStrike" kern="1200" dirty="0">
                          <a:solidFill>
                            <a:schemeClr val="dk1"/>
                          </a:solidFill>
                          <a:effectLst/>
                          <a:latin typeface="+mn-lt"/>
                          <a:ea typeface="+mn-ea"/>
                          <a:cs typeface="+mn-cs"/>
                        </a:rPr>
                        <a:t>Documents may include unfamiliar vocabulary, professional jargon, and acronyms</a:t>
                      </a:r>
                    </a:p>
                    <a:p>
                      <a:r>
                        <a:rPr lang="en-US" sz="1800" dirty="0"/>
                        <a:t>►</a:t>
                      </a:r>
                      <a:r>
                        <a:rPr lang="en-US" sz="1800" b="0" i="0" u="none" strike="noStrike" kern="1200" dirty="0">
                          <a:solidFill>
                            <a:schemeClr val="dk1"/>
                          </a:solidFill>
                          <a:effectLst/>
                          <a:latin typeface="+mn-lt"/>
                          <a:ea typeface="+mn-ea"/>
                          <a:cs typeface="+mn-cs"/>
                        </a:rPr>
                        <a:t>Figure out the correct meaning of a word based on how the word is used</a:t>
                      </a:r>
                    </a:p>
                    <a:p>
                      <a:r>
                        <a:rPr lang="en-US" sz="1800" dirty="0"/>
                        <a:t>►</a:t>
                      </a:r>
                      <a:r>
                        <a:rPr lang="en-US" sz="1800" b="0" i="0" u="none" strike="noStrike" kern="1200" dirty="0">
                          <a:solidFill>
                            <a:schemeClr val="dk1"/>
                          </a:solidFill>
                          <a:effectLst/>
                          <a:latin typeface="+mn-lt"/>
                          <a:ea typeface="+mn-ea"/>
                          <a:cs typeface="+mn-cs"/>
                        </a:rPr>
                        <a:t>Apply technical terms and jargon and relate them to stated conditions</a:t>
                      </a:r>
                    </a:p>
                    <a:p>
                      <a:r>
                        <a:rPr lang="en-US" sz="1800" dirty="0"/>
                        <a:t>►</a:t>
                      </a:r>
                      <a:r>
                        <a:rPr lang="en-US" sz="1800" b="0" i="0" u="none" strike="noStrike" kern="1200" dirty="0">
                          <a:solidFill>
                            <a:schemeClr val="dk1"/>
                          </a:solidFill>
                          <a:effectLst/>
                          <a:latin typeface="+mn-lt"/>
                          <a:ea typeface="+mn-ea"/>
                          <a:cs typeface="+mn-cs"/>
                        </a:rPr>
                        <a:t>Written materials include conditionals (e.g., if-then statements)</a:t>
                      </a:r>
                    </a:p>
                  </a:txBody>
                  <a:tcPr>
                    <a:solidFill>
                      <a:schemeClr val="accent3">
                        <a:lumMod val="60000"/>
                        <a:lumOff val="40000"/>
                      </a:schemeClr>
                    </a:solidFill>
                  </a:tcPr>
                </a:tc>
                <a:extLst>
                  <a:ext uri="{0D108BD9-81ED-4DB2-BD59-A6C34878D82A}">
                    <a16:rowId xmlns:a16="http://schemas.microsoft.com/office/drawing/2014/main" val="1076095516"/>
                  </a:ext>
                </a:extLst>
              </a:tr>
              <a:tr h="370840">
                <a:tc>
                  <a:txBody>
                    <a:bodyPr/>
                    <a:lstStyle/>
                    <a:p>
                      <a:pPr algn="ctr"/>
                      <a:r>
                        <a:rPr lang="en-US" sz="3200" b="1" dirty="0"/>
                        <a:t>6</a:t>
                      </a:r>
                    </a:p>
                  </a:txBody>
                  <a:tcPr/>
                </a:tc>
                <a:tc>
                  <a:txBody>
                    <a:bodyPr/>
                    <a:lstStyle/>
                    <a:p>
                      <a:r>
                        <a:rPr lang="en-US" sz="1800" dirty="0"/>
                        <a:t>►</a:t>
                      </a:r>
                      <a:r>
                        <a:rPr lang="en-US" sz="1800" b="0" i="0" u="none" strike="noStrike" kern="1200" dirty="0">
                          <a:solidFill>
                            <a:schemeClr val="dk1"/>
                          </a:solidFill>
                          <a:effectLst/>
                          <a:latin typeface="+mn-lt"/>
                          <a:ea typeface="+mn-ea"/>
                          <a:cs typeface="+mn-cs"/>
                        </a:rPr>
                        <a:t>Reading materials include informational, instructional, policy, contracts, and legal documents</a:t>
                      </a:r>
                    </a:p>
                    <a:p>
                      <a:r>
                        <a:rPr lang="en-US" sz="1800" dirty="0"/>
                        <a:t>►</a:t>
                      </a:r>
                      <a:r>
                        <a:rPr lang="en-US" sz="1800" b="0" i="0" u="none" strike="noStrike" kern="1200" dirty="0">
                          <a:solidFill>
                            <a:schemeClr val="dk1"/>
                          </a:solidFill>
                          <a:effectLst/>
                          <a:latin typeface="+mn-lt"/>
                          <a:ea typeface="+mn-ea"/>
                          <a:cs typeface="+mn-cs"/>
                        </a:rPr>
                        <a:t>Longer passages that include complex sentences, difficult vocabulary, professional jargon, and acronyms</a:t>
                      </a:r>
                    </a:p>
                    <a:p>
                      <a:r>
                        <a:rPr lang="en-US" sz="1800" dirty="0"/>
                        <a:t>►</a:t>
                      </a:r>
                      <a:r>
                        <a:rPr lang="en-US" sz="1800" b="0" i="0" u="none" strike="noStrike" kern="1200" dirty="0">
                          <a:solidFill>
                            <a:schemeClr val="dk1"/>
                          </a:solidFill>
                          <a:effectLst/>
                          <a:latin typeface="+mn-lt"/>
                          <a:ea typeface="+mn-ea"/>
                          <a:cs typeface="+mn-cs"/>
                        </a:rPr>
                        <a:t>Meaning of terms may be implied and their meaning will need to be determined from context</a:t>
                      </a:r>
                    </a:p>
                    <a:p>
                      <a:r>
                        <a:rPr lang="en-US" sz="1800" dirty="0"/>
                        <a:t>►</a:t>
                      </a:r>
                      <a:r>
                        <a:rPr lang="en-US" sz="1800" b="0" i="0" u="none" strike="noStrike" kern="1200" dirty="0">
                          <a:solidFill>
                            <a:schemeClr val="dk1"/>
                          </a:solidFill>
                          <a:effectLst/>
                          <a:latin typeface="+mn-lt"/>
                          <a:ea typeface="+mn-ea"/>
                          <a:cs typeface="+mn-cs"/>
                        </a:rPr>
                        <a:t>Extraneous details</a:t>
                      </a:r>
                    </a:p>
                    <a:p>
                      <a:r>
                        <a:rPr lang="en-US" sz="1800" dirty="0"/>
                        <a:t>►</a:t>
                      </a:r>
                      <a:r>
                        <a:rPr lang="en-US" sz="1800" b="0" i="0" u="none" strike="noStrike" kern="1200" dirty="0">
                          <a:solidFill>
                            <a:schemeClr val="dk1"/>
                          </a:solidFill>
                          <a:effectLst/>
                          <a:latin typeface="+mn-lt"/>
                          <a:ea typeface="+mn-ea"/>
                          <a:cs typeface="+mn-cs"/>
                        </a:rPr>
                        <a:t>Written materials include extraneous details and conditionals (e.g., if-then statements)</a:t>
                      </a:r>
                    </a:p>
                    <a:p>
                      <a:endParaRPr lang="en-US" sz="1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004522785"/>
                  </a:ext>
                </a:extLst>
              </a:tr>
            </a:tbl>
          </a:graphicData>
        </a:graphic>
      </p:graphicFrame>
    </p:spTree>
    <p:extLst>
      <p:ext uri="{BB962C8B-B14F-4D97-AF65-F5344CB8AC3E}">
        <p14:creationId xmlns:p14="http://schemas.microsoft.com/office/powerpoint/2010/main" val="286928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pic>
        <p:nvPicPr>
          <p:cNvPr id="5" name="Picture 4">
            <a:extLst>
              <a:ext uri="{FF2B5EF4-FFF2-40B4-BE49-F238E27FC236}">
                <a16:creationId xmlns:a16="http://schemas.microsoft.com/office/drawing/2014/main" id="{6EC638C9-A3E1-4D50-983D-2EC800DCFE96}"/>
              </a:ext>
            </a:extLst>
          </p:cNvPr>
          <p:cNvPicPr>
            <a:picLocks noChangeAspect="1"/>
          </p:cNvPicPr>
          <p:nvPr/>
        </p:nvPicPr>
        <p:blipFill rotWithShape="1">
          <a:blip r:embed="rId3"/>
          <a:srcRect l="68308" r="2573"/>
          <a:stretch/>
        </p:blipFill>
        <p:spPr>
          <a:xfrm>
            <a:off x="9175559" y="919978"/>
            <a:ext cx="2538678" cy="4354999"/>
          </a:xfrm>
          <a:prstGeom prst="rect">
            <a:avLst/>
          </a:prstGeom>
        </p:spPr>
      </p:pic>
      <p:graphicFrame>
        <p:nvGraphicFramePr>
          <p:cNvPr id="7" name="Table 6">
            <a:extLst>
              <a:ext uri="{FF2B5EF4-FFF2-40B4-BE49-F238E27FC236}">
                <a16:creationId xmlns:a16="http://schemas.microsoft.com/office/drawing/2014/main" id="{A7CCB046-A2C1-45AD-AC8E-6602EC16446F}"/>
              </a:ext>
            </a:extLst>
          </p:cNvPr>
          <p:cNvGraphicFramePr>
            <a:graphicFrameLocks noGrp="1"/>
          </p:cNvGraphicFramePr>
          <p:nvPr>
            <p:extLst>
              <p:ext uri="{D42A27DB-BD31-4B8C-83A1-F6EECF244321}">
                <p14:modId xmlns:p14="http://schemas.microsoft.com/office/powerpoint/2010/main" val="1785955934"/>
              </p:ext>
            </p:extLst>
          </p:nvPr>
        </p:nvGraphicFramePr>
        <p:xfrm>
          <a:off x="572932" y="615081"/>
          <a:ext cx="7693970" cy="2956560"/>
        </p:xfrm>
        <a:graphic>
          <a:graphicData uri="http://schemas.openxmlformats.org/drawingml/2006/table">
            <a:tbl>
              <a:tblPr firstRow="1" bandRow="1">
                <a:tableStyleId>{5C22544A-7EE6-4342-B048-85BDC9FD1C3A}</a:tableStyleId>
              </a:tblPr>
              <a:tblGrid>
                <a:gridCol w="836142">
                  <a:extLst>
                    <a:ext uri="{9D8B030D-6E8A-4147-A177-3AD203B41FA5}">
                      <a16:colId xmlns:a16="http://schemas.microsoft.com/office/drawing/2014/main" val="1975366870"/>
                    </a:ext>
                  </a:extLst>
                </a:gridCol>
                <a:gridCol w="6857828">
                  <a:extLst>
                    <a:ext uri="{9D8B030D-6E8A-4147-A177-3AD203B41FA5}">
                      <a16:colId xmlns:a16="http://schemas.microsoft.com/office/drawing/2014/main" val="776117534"/>
                    </a:ext>
                  </a:extLst>
                </a:gridCol>
              </a:tblGrid>
              <a:tr h="370840">
                <a:tc>
                  <a:txBody>
                    <a:bodyPr/>
                    <a:lstStyle/>
                    <a:p>
                      <a:pPr algn="ctr"/>
                      <a:r>
                        <a:rPr lang="en-US" sz="2000" dirty="0"/>
                        <a:t>Level</a:t>
                      </a:r>
                    </a:p>
                  </a:txBody>
                  <a:tcPr/>
                </a:tc>
                <a:tc>
                  <a:txBody>
                    <a:bodyPr/>
                    <a:lstStyle/>
                    <a:p>
                      <a:pPr algn="ctr"/>
                      <a:r>
                        <a:rPr lang="en-US" sz="2000" dirty="0"/>
                        <a:t>Characteristics of Items</a:t>
                      </a:r>
                    </a:p>
                  </a:txBody>
                  <a:tcPr/>
                </a:tc>
                <a:extLst>
                  <a:ext uri="{0D108BD9-81ED-4DB2-BD59-A6C34878D82A}">
                    <a16:rowId xmlns:a16="http://schemas.microsoft.com/office/drawing/2014/main" val="1093249107"/>
                  </a:ext>
                </a:extLst>
              </a:tr>
              <a:tr h="370840">
                <a:tc>
                  <a:txBody>
                    <a:bodyPr/>
                    <a:lstStyle/>
                    <a:p>
                      <a:pPr algn="ctr"/>
                      <a:r>
                        <a:rPr lang="en-US" sz="3200" b="1" dirty="0"/>
                        <a:t>7</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Very complex reading materials</a:t>
                      </a:r>
                    </a:p>
                    <a:p>
                      <a:r>
                        <a:rPr lang="en-US" sz="1800" dirty="0"/>
                        <a:t>►</a:t>
                      </a:r>
                      <a:r>
                        <a:rPr lang="en-US" sz="1800" b="0" i="0" u="none" strike="noStrike" kern="1200" dirty="0">
                          <a:solidFill>
                            <a:schemeClr val="dk1"/>
                          </a:solidFill>
                          <a:effectLst/>
                          <a:latin typeface="+mn-lt"/>
                          <a:ea typeface="+mn-ea"/>
                          <a:cs typeface="+mn-cs"/>
                        </a:rPr>
                        <a:t>Information includes a lot of details</a:t>
                      </a:r>
                    </a:p>
                    <a:p>
                      <a:r>
                        <a:rPr lang="en-US" sz="1800" dirty="0"/>
                        <a:t>►</a:t>
                      </a:r>
                      <a:r>
                        <a:rPr lang="en-US" sz="1800" b="0" i="0" u="none" strike="noStrike" kern="1200" dirty="0">
                          <a:solidFill>
                            <a:schemeClr val="dk1"/>
                          </a:solidFill>
                          <a:effectLst/>
                          <a:latin typeface="+mn-lt"/>
                          <a:ea typeface="+mn-ea"/>
                          <a:cs typeface="+mn-cs"/>
                        </a:rPr>
                        <a:t>Complicated concepts</a:t>
                      </a:r>
                    </a:p>
                    <a:p>
                      <a:r>
                        <a:rPr lang="en-US" sz="1800" dirty="0"/>
                        <a:t>►</a:t>
                      </a:r>
                      <a:r>
                        <a:rPr lang="en-US" sz="1800" b="0" i="0" u="none" strike="noStrike" kern="1200" dirty="0">
                          <a:solidFill>
                            <a:schemeClr val="dk1"/>
                          </a:solidFill>
                          <a:effectLst/>
                          <a:latin typeface="+mn-lt"/>
                          <a:ea typeface="+mn-ea"/>
                          <a:cs typeface="+mn-cs"/>
                        </a:rPr>
                        <a:t>Difficult vocabulary</a:t>
                      </a:r>
                    </a:p>
                    <a:p>
                      <a:r>
                        <a:rPr lang="en-US" sz="1800" dirty="0"/>
                        <a:t>►</a:t>
                      </a:r>
                      <a:r>
                        <a:rPr lang="en-US" sz="1800" b="0" i="0" u="none" strike="noStrike" kern="1200" dirty="0">
                          <a:solidFill>
                            <a:schemeClr val="dk1"/>
                          </a:solidFill>
                          <a:effectLst/>
                          <a:latin typeface="+mn-lt"/>
                          <a:ea typeface="+mn-ea"/>
                          <a:cs typeface="+mn-cs"/>
                        </a:rPr>
                        <a:t>Unusual jargon and technical terms are used but not defined</a:t>
                      </a:r>
                    </a:p>
                    <a:p>
                      <a:r>
                        <a:rPr lang="en-US" sz="1800" dirty="0"/>
                        <a:t>►</a:t>
                      </a:r>
                      <a:r>
                        <a:rPr lang="en-US" sz="1800" b="0" i="0" u="none" strike="noStrike" kern="1200" dirty="0">
                          <a:solidFill>
                            <a:schemeClr val="dk1"/>
                          </a:solidFill>
                          <a:effectLst/>
                          <a:latin typeface="+mn-lt"/>
                          <a:ea typeface="+mn-ea"/>
                          <a:cs typeface="+mn-cs"/>
                        </a:rPr>
                        <a:t>Writing often lacks clarity and direction</a:t>
                      </a:r>
                    </a:p>
                    <a:p>
                      <a:r>
                        <a:rPr lang="en-US" sz="1800" dirty="0"/>
                        <a:t>►</a:t>
                      </a:r>
                      <a:r>
                        <a:rPr lang="en-US" sz="1800" b="0" i="0" u="none" strike="noStrike" kern="1200" dirty="0">
                          <a:solidFill>
                            <a:schemeClr val="dk1"/>
                          </a:solidFill>
                          <a:effectLst/>
                          <a:latin typeface="+mn-lt"/>
                          <a:ea typeface="+mn-ea"/>
                          <a:cs typeface="+mn-cs"/>
                        </a:rPr>
                        <a:t>Readers must draw conclusions from some parts of the reading and apply them to other parts</a:t>
                      </a:r>
                    </a:p>
                    <a:p>
                      <a:endParaRPr lang="en-US" sz="1800" b="0" i="0" u="none" strike="noStrike" kern="1200" dirty="0">
                        <a:solidFill>
                          <a:schemeClr val="dk1"/>
                        </a:solidFill>
                        <a:effectLst/>
                        <a:latin typeface="+mn-lt"/>
                        <a:ea typeface="+mn-ea"/>
                        <a:cs typeface="+mn-cs"/>
                      </a:endParaRPr>
                    </a:p>
                  </a:txBody>
                  <a:tcPr>
                    <a:solidFill>
                      <a:schemeClr val="accent3">
                        <a:lumMod val="60000"/>
                        <a:lumOff val="40000"/>
                      </a:schemeClr>
                    </a:solidFill>
                  </a:tcPr>
                </a:tc>
                <a:extLst>
                  <a:ext uri="{0D108BD9-81ED-4DB2-BD59-A6C34878D82A}">
                    <a16:rowId xmlns:a16="http://schemas.microsoft.com/office/drawing/2014/main" val="2396275253"/>
                  </a:ext>
                </a:extLst>
              </a:tr>
            </a:tbl>
          </a:graphicData>
        </a:graphic>
      </p:graphicFrame>
    </p:spTree>
    <p:extLst>
      <p:ext uri="{BB962C8B-B14F-4D97-AF65-F5344CB8AC3E}">
        <p14:creationId xmlns:p14="http://schemas.microsoft.com/office/powerpoint/2010/main" val="26179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Sample Skills and Levels</a:t>
            </a:r>
          </a:p>
        </p:txBody>
      </p:sp>
      <p:graphicFrame>
        <p:nvGraphicFramePr>
          <p:cNvPr id="4" name="Table 3">
            <a:extLst>
              <a:ext uri="{FF2B5EF4-FFF2-40B4-BE49-F238E27FC236}">
                <a16:creationId xmlns:a16="http://schemas.microsoft.com/office/drawing/2014/main" id="{258E0F89-5093-40D1-B65C-8A79C6B8BB90}"/>
              </a:ext>
            </a:extLst>
          </p:cNvPr>
          <p:cNvGraphicFramePr>
            <a:graphicFrameLocks noGrp="1"/>
          </p:cNvGraphicFramePr>
          <p:nvPr>
            <p:extLst>
              <p:ext uri="{D42A27DB-BD31-4B8C-83A1-F6EECF244321}">
                <p14:modId xmlns:p14="http://schemas.microsoft.com/office/powerpoint/2010/main" val="4211478914"/>
              </p:ext>
            </p:extLst>
          </p:nvPr>
        </p:nvGraphicFramePr>
        <p:xfrm>
          <a:off x="440544" y="1890542"/>
          <a:ext cx="11310912" cy="4682184"/>
        </p:xfrm>
        <a:graphic>
          <a:graphicData uri="http://schemas.openxmlformats.org/drawingml/2006/table">
            <a:tbl>
              <a:tblPr firstRow="1" bandRow="1">
                <a:tableStyleId>{5C22544A-7EE6-4342-B048-85BDC9FD1C3A}</a:tableStyleId>
              </a:tblPr>
              <a:tblGrid>
                <a:gridCol w="5655456">
                  <a:extLst>
                    <a:ext uri="{9D8B030D-6E8A-4147-A177-3AD203B41FA5}">
                      <a16:colId xmlns:a16="http://schemas.microsoft.com/office/drawing/2014/main" val="145768846"/>
                    </a:ext>
                  </a:extLst>
                </a:gridCol>
                <a:gridCol w="5655456">
                  <a:extLst>
                    <a:ext uri="{9D8B030D-6E8A-4147-A177-3AD203B41FA5}">
                      <a16:colId xmlns:a16="http://schemas.microsoft.com/office/drawing/2014/main" val="4062536877"/>
                    </a:ext>
                  </a:extLst>
                </a:gridCol>
              </a:tblGrid>
              <a:tr h="474681">
                <a:tc>
                  <a:txBody>
                    <a:bodyPr/>
                    <a:lstStyle/>
                    <a:p>
                      <a:pPr algn="ctr"/>
                      <a:r>
                        <a:rPr lang="en-US" sz="2800" dirty="0"/>
                        <a:t>Level 4</a:t>
                      </a:r>
                    </a:p>
                  </a:txBody>
                  <a:tcPr/>
                </a:tc>
                <a:tc>
                  <a:txBody>
                    <a:bodyPr/>
                    <a:lstStyle/>
                    <a:p>
                      <a:pPr algn="ctr"/>
                      <a:r>
                        <a:rPr lang="en-US" sz="2800" dirty="0"/>
                        <a:t>Level 7</a:t>
                      </a:r>
                    </a:p>
                  </a:txBody>
                  <a:tcPr/>
                </a:tc>
                <a:extLst>
                  <a:ext uri="{0D108BD9-81ED-4DB2-BD59-A6C34878D82A}">
                    <a16:rowId xmlns:a16="http://schemas.microsoft.com/office/drawing/2014/main" val="2998882422"/>
                  </a:ext>
                </a:extLst>
              </a:tr>
              <a:tr h="4164024">
                <a:tc>
                  <a:txBody>
                    <a:bodyPr/>
                    <a:lstStyle/>
                    <a:p>
                      <a:pPr marL="342900" indent="-342900">
                        <a:buFont typeface="Wingdings" panose="05000000000000000000" pitchFamily="2" charset="2"/>
                        <a:buChar char="ü"/>
                      </a:pPr>
                      <a:r>
                        <a:rPr lang="en-US" sz="2400" dirty="0">
                          <a:solidFill>
                            <a:schemeClr val="accent1"/>
                          </a:solidFill>
                        </a:rPr>
                        <a:t>Identify main idea and specific details</a:t>
                      </a:r>
                    </a:p>
                    <a:p>
                      <a:pPr marL="342900" indent="-342900">
                        <a:buFont typeface="Wingdings" panose="05000000000000000000" pitchFamily="2" charset="2"/>
                        <a:buChar char="ü"/>
                      </a:pPr>
                      <a:r>
                        <a:rPr lang="en-US" sz="2400" dirty="0">
                          <a:solidFill>
                            <a:schemeClr val="accent1"/>
                          </a:solidFill>
                        </a:rPr>
                        <a:t>Use the information in the document to figure out the meanings of words or phrases that are not defined for them</a:t>
                      </a:r>
                    </a:p>
                    <a:p>
                      <a:pPr marL="342900" indent="-342900">
                        <a:buFont typeface="Wingdings" panose="05000000000000000000" pitchFamily="2" charset="2"/>
                        <a:buChar char="ü"/>
                      </a:pPr>
                      <a:r>
                        <a:rPr lang="en-US" sz="2400" dirty="0">
                          <a:solidFill>
                            <a:schemeClr val="accent1"/>
                          </a:solidFill>
                        </a:rPr>
                        <a:t>Choose when to perform a step in a series of steps</a:t>
                      </a:r>
                    </a:p>
                    <a:p>
                      <a:pPr marL="342900" indent="-342900">
                        <a:buFont typeface="Wingdings" panose="05000000000000000000" pitchFamily="2" charset="2"/>
                        <a:buChar char="ü"/>
                      </a:pPr>
                      <a:r>
                        <a:rPr lang="en-US" sz="2400" dirty="0">
                          <a:solidFill>
                            <a:schemeClr val="accent1"/>
                          </a:solidFill>
                        </a:rPr>
                        <a:t>Apply information/instructions to a situation that is the same as the situation described in the document</a:t>
                      </a:r>
                    </a:p>
                    <a:p>
                      <a:pPr marL="342900" indent="-342900">
                        <a:buFont typeface="Wingdings" panose="05000000000000000000" pitchFamily="2" charset="2"/>
                        <a:buChar char="ü"/>
                      </a:pPr>
                      <a:r>
                        <a:rPr lang="en-US" sz="2400" dirty="0">
                          <a:solidFill>
                            <a:schemeClr val="accent1"/>
                          </a:solidFill>
                        </a:rPr>
                        <a:t>Choose what to do when changing conditions call for a different action</a:t>
                      </a:r>
                    </a:p>
                  </a:txBody>
                  <a:tcPr>
                    <a:lnR w="12700" cap="flat" cmpd="sng" algn="ctr">
                      <a:solidFill>
                        <a:schemeClr val="tx1"/>
                      </a:solidFill>
                      <a:prstDash val="solid"/>
                      <a:round/>
                      <a:headEnd type="none" w="med" len="med"/>
                      <a:tailEnd type="none" w="med" len="med"/>
                    </a:lnR>
                    <a:noFill/>
                  </a:tcPr>
                </a:tc>
                <a:tc>
                  <a:txBody>
                    <a:bodyPr/>
                    <a:lstStyle/>
                    <a:p>
                      <a:pPr marL="342900" indent="-342900">
                        <a:buFont typeface="Wingdings" panose="05000000000000000000" pitchFamily="2" charset="2"/>
                        <a:buChar char="ü"/>
                      </a:pPr>
                      <a:r>
                        <a:rPr lang="en-US" sz="2400" dirty="0">
                          <a:solidFill>
                            <a:schemeClr val="accent1"/>
                          </a:solidFill>
                        </a:rPr>
                        <a:t>Infer implied details</a:t>
                      </a:r>
                    </a:p>
                    <a:p>
                      <a:pPr marL="342900" indent="-342900">
                        <a:buFont typeface="Wingdings" panose="05000000000000000000" pitchFamily="2" charset="2"/>
                        <a:buChar char="ü"/>
                      </a:pPr>
                      <a:r>
                        <a:rPr lang="en-US" sz="2400" dirty="0">
                          <a:solidFill>
                            <a:schemeClr val="accent1"/>
                          </a:solidFill>
                        </a:rPr>
                        <a:t>Infer meaning of an acronym, jargon, or technical term from context</a:t>
                      </a:r>
                    </a:p>
                    <a:p>
                      <a:pPr marL="342900" indent="-342900">
                        <a:buFont typeface="Wingdings" panose="05000000000000000000" pitchFamily="2" charset="2"/>
                        <a:buChar char="ü"/>
                      </a:pPr>
                      <a:r>
                        <a:rPr lang="en-US" sz="2400" dirty="0">
                          <a:solidFill>
                            <a:schemeClr val="accent1"/>
                          </a:solidFill>
                        </a:rPr>
                        <a:t>Apply principles inferred in a passage to a situation not directly described in the document or to a completely new situation</a:t>
                      </a:r>
                    </a:p>
                    <a:p>
                      <a:pPr marL="342900" indent="-342900">
                        <a:buFont typeface="Wingdings" panose="05000000000000000000" pitchFamily="2" charset="2"/>
                        <a:buChar char="ü"/>
                      </a:pPr>
                      <a:r>
                        <a:rPr lang="en-US" sz="2400" dirty="0">
                          <a:solidFill>
                            <a:schemeClr val="accent1"/>
                          </a:solidFill>
                        </a:rPr>
                        <a:t>Identify the rationale behind an entire document or a section of a document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870625719"/>
                  </a:ext>
                </a:extLst>
              </a:tr>
            </a:tbl>
          </a:graphicData>
        </a:graphic>
      </p:graphicFrame>
      <p:graphicFrame>
        <p:nvGraphicFramePr>
          <p:cNvPr id="5" name="Table 4">
            <a:extLst>
              <a:ext uri="{FF2B5EF4-FFF2-40B4-BE49-F238E27FC236}">
                <a16:creationId xmlns:a16="http://schemas.microsoft.com/office/drawing/2014/main" id="{70552830-3E1B-40EF-9927-9ED05AEA3271}"/>
              </a:ext>
            </a:extLst>
          </p:cNvPr>
          <p:cNvGraphicFramePr>
            <a:graphicFrameLocks noGrp="1"/>
          </p:cNvGraphicFramePr>
          <p:nvPr>
            <p:extLst>
              <p:ext uri="{D42A27DB-BD31-4B8C-83A1-F6EECF244321}">
                <p14:modId xmlns:p14="http://schemas.microsoft.com/office/powerpoint/2010/main" val="2211586793"/>
              </p:ext>
            </p:extLst>
          </p:nvPr>
        </p:nvGraphicFramePr>
        <p:xfrm>
          <a:off x="440544" y="1324832"/>
          <a:ext cx="11310911" cy="518160"/>
        </p:xfrm>
        <a:graphic>
          <a:graphicData uri="http://schemas.openxmlformats.org/drawingml/2006/table">
            <a:tbl>
              <a:tblPr firstRow="1" bandRow="1">
                <a:tableStyleId>{5C22544A-7EE6-4342-B048-85BDC9FD1C3A}</a:tableStyleId>
              </a:tblPr>
              <a:tblGrid>
                <a:gridCol w="11310911">
                  <a:extLst>
                    <a:ext uri="{9D8B030D-6E8A-4147-A177-3AD203B41FA5}">
                      <a16:colId xmlns:a16="http://schemas.microsoft.com/office/drawing/2014/main" val="2384106476"/>
                    </a:ext>
                  </a:extLst>
                </a:gridCol>
              </a:tblGrid>
              <a:tr h="370840">
                <a:tc>
                  <a:txBody>
                    <a:bodyPr/>
                    <a:lstStyle/>
                    <a:p>
                      <a:pPr algn="ctr"/>
                      <a:r>
                        <a:rPr lang="en-US" sz="2800" dirty="0">
                          <a:solidFill>
                            <a:schemeClr val="accent1"/>
                          </a:solidFill>
                        </a:rPr>
                        <a:t>Workplace Documents</a:t>
                      </a:r>
                    </a:p>
                  </a:txBody>
                  <a:tcPr>
                    <a:solidFill>
                      <a:schemeClr val="accent3"/>
                    </a:solidFill>
                  </a:tcPr>
                </a:tc>
                <a:extLst>
                  <a:ext uri="{0D108BD9-81ED-4DB2-BD59-A6C34878D82A}">
                    <a16:rowId xmlns:a16="http://schemas.microsoft.com/office/drawing/2014/main" val="527378936"/>
                  </a:ext>
                </a:extLst>
              </a:tr>
            </a:tbl>
          </a:graphicData>
        </a:graphic>
      </p:graphicFrame>
    </p:spTree>
    <p:extLst>
      <p:ext uri="{BB962C8B-B14F-4D97-AF65-F5344CB8AC3E}">
        <p14:creationId xmlns:p14="http://schemas.microsoft.com/office/powerpoint/2010/main" val="100871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7F83-48CB-4A4C-B517-4F48B6FFAABC}"/>
              </a:ext>
            </a:extLst>
          </p:cNvPr>
          <p:cNvSpPr>
            <a:spLocks noGrp="1"/>
          </p:cNvSpPr>
          <p:nvPr>
            <p:ph type="title"/>
          </p:nvPr>
        </p:nvSpPr>
        <p:spPr/>
        <p:txBody>
          <a:bodyPr>
            <a:noAutofit/>
          </a:bodyPr>
          <a:lstStyle/>
          <a:p>
            <a:r>
              <a:rPr lang="en-US" sz="3200" dirty="0"/>
              <a:t>Workplace Documents Sample Items </a:t>
            </a:r>
          </a:p>
        </p:txBody>
      </p:sp>
      <p:sp>
        <p:nvSpPr>
          <p:cNvPr id="3" name="Rectangle 2">
            <a:extLst>
              <a:ext uri="{FF2B5EF4-FFF2-40B4-BE49-F238E27FC236}">
                <a16:creationId xmlns:a16="http://schemas.microsoft.com/office/drawing/2014/main" id="{CF92C8F4-F772-4B65-BE2C-EC24E9D83BDF}"/>
              </a:ext>
            </a:extLst>
          </p:cNvPr>
          <p:cNvSpPr/>
          <p:nvPr/>
        </p:nvSpPr>
        <p:spPr>
          <a:xfrm>
            <a:off x="487250" y="2614411"/>
            <a:ext cx="11217499" cy="2554545"/>
          </a:xfrm>
          <a:prstGeom prst="rect">
            <a:avLst/>
          </a:prstGeom>
        </p:spPr>
        <p:txBody>
          <a:bodyPr wrap="square">
            <a:spAutoFit/>
          </a:bodyPr>
          <a:lstStyle/>
          <a:p>
            <a:r>
              <a:rPr lang="en-US" sz="3200" dirty="0"/>
              <a:t>Sample items for Workplace Documents can be found here: </a:t>
            </a:r>
          </a:p>
          <a:p>
            <a:r>
              <a:rPr lang="en-US" sz="3200" dirty="0"/>
              <a:t> </a:t>
            </a:r>
          </a:p>
          <a:p>
            <a:r>
              <a:rPr lang="en-US" sz="3200" dirty="0">
                <a:hlinkClick r:id="rId2"/>
              </a:rPr>
              <a:t>https://www.act.org/content/act/en/products-and-services/workkeys-for-job-seekers/preparation/reading-for-information.html?page=0&amp;chapter=0</a:t>
            </a:r>
            <a:endParaRPr lang="en-US" sz="3200" dirty="0"/>
          </a:p>
        </p:txBody>
      </p:sp>
    </p:spTree>
    <p:extLst>
      <p:ext uri="{BB962C8B-B14F-4D97-AF65-F5344CB8AC3E}">
        <p14:creationId xmlns:p14="http://schemas.microsoft.com/office/powerpoint/2010/main" val="313198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7F83-48CB-4A4C-B517-4F48B6FFAABC}"/>
              </a:ext>
            </a:extLst>
          </p:cNvPr>
          <p:cNvSpPr>
            <a:spLocks noGrp="1"/>
          </p:cNvSpPr>
          <p:nvPr>
            <p:ph type="title"/>
          </p:nvPr>
        </p:nvSpPr>
        <p:spPr/>
        <p:txBody>
          <a:bodyPr>
            <a:noAutofit/>
          </a:bodyPr>
          <a:lstStyle/>
          <a:p>
            <a:r>
              <a:rPr lang="en-US" sz="3200" dirty="0"/>
              <a:t>Other ACT Assessments Available </a:t>
            </a:r>
          </a:p>
        </p:txBody>
      </p:sp>
      <p:graphicFrame>
        <p:nvGraphicFramePr>
          <p:cNvPr id="4" name="Table 3">
            <a:extLst>
              <a:ext uri="{FF2B5EF4-FFF2-40B4-BE49-F238E27FC236}">
                <a16:creationId xmlns:a16="http://schemas.microsoft.com/office/drawing/2014/main" id="{5BCA890B-D08D-40B7-AC38-C5A69763DAAB}"/>
              </a:ext>
            </a:extLst>
          </p:cNvPr>
          <p:cNvGraphicFramePr>
            <a:graphicFrameLocks noGrp="1"/>
          </p:cNvGraphicFramePr>
          <p:nvPr>
            <p:extLst>
              <p:ext uri="{D42A27DB-BD31-4B8C-83A1-F6EECF244321}">
                <p14:modId xmlns:p14="http://schemas.microsoft.com/office/powerpoint/2010/main" val="697691330"/>
              </p:ext>
            </p:extLst>
          </p:nvPr>
        </p:nvGraphicFramePr>
        <p:xfrm>
          <a:off x="2291264" y="1536700"/>
          <a:ext cx="7609471" cy="4821860"/>
        </p:xfrm>
        <a:graphic>
          <a:graphicData uri="http://schemas.openxmlformats.org/drawingml/2006/table">
            <a:tbl>
              <a:tblPr firstRow="1" bandRow="1">
                <a:tableStyleId>{5C22544A-7EE6-4342-B048-85BDC9FD1C3A}</a:tableStyleId>
              </a:tblPr>
              <a:tblGrid>
                <a:gridCol w="3851960">
                  <a:extLst>
                    <a:ext uri="{9D8B030D-6E8A-4147-A177-3AD203B41FA5}">
                      <a16:colId xmlns:a16="http://schemas.microsoft.com/office/drawing/2014/main" val="2848414153"/>
                    </a:ext>
                  </a:extLst>
                </a:gridCol>
                <a:gridCol w="3757511">
                  <a:extLst>
                    <a:ext uri="{9D8B030D-6E8A-4147-A177-3AD203B41FA5}">
                      <a16:colId xmlns:a16="http://schemas.microsoft.com/office/drawing/2014/main" val="1413515948"/>
                    </a:ext>
                  </a:extLst>
                </a:gridCol>
              </a:tblGrid>
              <a:tr h="832485">
                <a:tc>
                  <a:txBody>
                    <a:bodyPr/>
                    <a:lstStyle/>
                    <a:p>
                      <a:pPr algn="ctr"/>
                      <a:endParaRPr lang="en-US" dirty="0"/>
                    </a:p>
                    <a:p>
                      <a:pPr algn="ctr"/>
                      <a:r>
                        <a:rPr lang="en-US" dirty="0"/>
                        <a:t>Assessment Topic</a:t>
                      </a:r>
                    </a:p>
                  </a:txBody>
                  <a:tcPr/>
                </a:tc>
                <a:tc>
                  <a:txBody>
                    <a:bodyPr/>
                    <a:lstStyle/>
                    <a:p>
                      <a:pPr algn="ctr"/>
                      <a:endParaRPr lang="en-US" dirty="0"/>
                    </a:p>
                    <a:p>
                      <a:pPr algn="ctr"/>
                      <a:r>
                        <a:rPr lang="en-US" dirty="0"/>
                        <a:t>BCCC Price</a:t>
                      </a:r>
                    </a:p>
                  </a:txBody>
                  <a:tcPr/>
                </a:tc>
                <a:extLst>
                  <a:ext uri="{0D108BD9-81ED-4DB2-BD59-A6C34878D82A}">
                    <a16:rowId xmlns:a16="http://schemas.microsoft.com/office/drawing/2014/main" val="2913179107"/>
                  </a:ext>
                </a:extLst>
              </a:tr>
              <a:tr h="797875">
                <a:tc>
                  <a:txBody>
                    <a:bodyPr/>
                    <a:lstStyle/>
                    <a:p>
                      <a:pPr algn="ctr"/>
                      <a:endParaRPr lang="en-US" b="1" dirty="0"/>
                    </a:p>
                    <a:p>
                      <a:pPr algn="ctr"/>
                      <a:r>
                        <a:rPr lang="en-US" b="1" dirty="0"/>
                        <a:t>Applied Technology</a:t>
                      </a:r>
                    </a:p>
                  </a:txBody>
                  <a:tcPr/>
                </a:tc>
                <a:tc>
                  <a:txBody>
                    <a:bodyPr/>
                    <a:lstStyle/>
                    <a:p>
                      <a:pPr algn="ctr"/>
                      <a:endParaRPr lang="en-US" dirty="0"/>
                    </a:p>
                    <a:p>
                      <a:pPr algn="ctr"/>
                      <a:r>
                        <a:rPr lang="en-US" dirty="0"/>
                        <a:t>$15</a:t>
                      </a:r>
                    </a:p>
                  </a:txBody>
                  <a:tcPr/>
                </a:tc>
                <a:extLst>
                  <a:ext uri="{0D108BD9-81ED-4DB2-BD59-A6C34878D82A}">
                    <a16:rowId xmlns:a16="http://schemas.microsoft.com/office/drawing/2014/main" val="2764879724"/>
                  </a:ext>
                </a:extLst>
              </a:tr>
              <a:tr h="797875">
                <a:tc>
                  <a:txBody>
                    <a:bodyPr/>
                    <a:lstStyle/>
                    <a:p>
                      <a:pPr algn="ctr"/>
                      <a:endParaRPr lang="en-US" b="1" dirty="0"/>
                    </a:p>
                    <a:p>
                      <a:pPr algn="ctr"/>
                      <a:r>
                        <a:rPr lang="en-US" b="1" dirty="0"/>
                        <a:t>Talent Assessment</a:t>
                      </a:r>
                    </a:p>
                  </a:txBody>
                  <a:tcPr/>
                </a:tc>
                <a:tc>
                  <a:txBody>
                    <a:bodyPr/>
                    <a:lstStyle/>
                    <a:p>
                      <a:pPr algn="ctr"/>
                      <a:endParaRPr lang="en-US" dirty="0"/>
                    </a:p>
                    <a:p>
                      <a:pPr algn="ctr"/>
                      <a:r>
                        <a:rPr lang="en-US" dirty="0"/>
                        <a:t>$16</a:t>
                      </a:r>
                    </a:p>
                  </a:txBody>
                  <a:tcPr/>
                </a:tc>
                <a:extLst>
                  <a:ext uri="{0D108BD9-81ED-4DB2-BD59-A6C34878D82A}">
                    <a16:rowId xmlns:a16="http://schemas.microsoft.com/office/drawing/2014/main" val="1549458432"/>
                  </a:ext>
                </a:extLst>
              </a:tr>
              <a:tr h="797875">
                <a:tc>
                  <a:txBody>
                    <a:bodyPr/>
                    <a:lstStyle/>
                    <a:p>
                      <a:pPr algn="ctr"/>
                      <a:endParaRPr lang="en-US" b="1" dirty="0"/>
                    </a:p>
                    <a:p>
                      <a:pPr algn="ctr"/>
                      <a:r>
                        <a:rPr lang="en-US" b="1" dirty="0"/>
                        <a:t>Fit Assessment</a:t>
                      </a:r>
                    </a:p>
                  </a:txBody>
                  <a:tcPr/>
                </a:tc>
                <a:tc>
                  <a:txBody>
                    <a:bodyPr/>
                    <a:lstStyle/>
                    <a:p>
                      <a:pPr algn="ctr"/>
                      <a:endParaRPr lang="en-US" dirty="0"/>
                    </a:p>
                    <a:p>
                      <a:pPr algn="ctr"/>
                      <a:r>
                        <a:rPr lang="en-US" dirty="0"/>
                        <a:t>$16</a:t>
                      </a:r>
                    </a:p>
                  </a:txBody>
                  <a:tcPr/>
                </a:tc>
                <a:extLst>
                  <a:ext uri="{0D108BD9-81ED-4DB2-BD59-A6C34878D82A}">
                    <a16:rowId xmlns:a16="http://schemas.microsoft.com/office/drawing/2014/main" val="2298849665"/>
                  </a:ext>
                </a:extLst>
              </a:tr>
              <a:tr h="797875">
                <a:tc>
                  <a:txBody>
                    <a:bodyPr/>
                    <a:lstStyle/>
                    <a:p>
                      <a:pPr algn="ctr"/>
                      <a:endParaRPr lang="en-US" b="1" dirty="0"/>
                    </a:p>
                    <a:p>
                      <a:pPr algn="ctr"/>
                      <a:r>
                        <a:rPr lang="en-US" b="1" dirty="0"/>
                        <a:t>Business Writing</a:t>
                      </a:r>
                    </a:p>
                  </a:txBody>
                  <a:tcPr/>
                </a:tc>
                <a:tc>
                  <a:txBody>
                    <a:bodyPr/>
                    <a:lstStyle/>
                    <a:p>
                      <a:pPr algn="ctr"/>
                      <a:endParaRPr lang="en-US" dirty="0"/>
                    </a:p>
                    <a:p>
                      <a:pPr algn="ctr"/>
                      <a:r>
                        <a:rPr lang="en-US" dirty="0"/>
                        <a:t>$22</a:t>
                      </a:r>
                    </a:p>
                  </a:txBody>
                  <a:tcPr/>
                </a:tc>
                <a:extLst>
                  <a:ext uri="{0D108BD9-81ED-4DB2-BD59-A6C34878D82A}">
                    <a16:rowId xmlns:a16="http://schemas.microsoft.com/office/drawing/2014/main" val="2419235747"/>
                  </a:ext>
                </a:extLst>
              </a:tr>
              <a:tr h="797875">
                <a:tc>
                  <a:txBody>
                    <a:bodyPr/>
                    <a:lstStyle/>
                    <a:p>
                      <a:pPr algn="ctr"/>
                      <a:endParaRPr lang="en-US" b="1" dirty="0"/>
                    </a:p>
                    <a:p>
                      <a:pPr algn="ctr"/>
                      <a:r>
                        <a:rPr lang="en-US" b="1" dirty="0"/>
                        <a:t>Workplace Observation</a:t>
                      </a:r>
                    </a:p>
                  </a:txBody>
                  <a:tcPr/>
                </a:tc>
                <a:tc>
                  <a:txBody>
                    <a:bodyPr/>
                    <a:lstStyle/>
                    <a:p>
                      <a:pPr algn="ctr"/>
                      <a:endParaRPr lang="en-US" dirty="0"/>
                    </a:p>
                    <a:p>
                      <a:pPr algn="ctr"/>
                      <a:r>
                        <a:rPr lang="en-US" dirty="0"/>
                        <a:t>$22</a:t>
                      </a:r>
                    </a:p>
                  </a:txBody>
                  <a:tcPr/>
                </a:tc>
                <a:extLst>
                  <a:ext uri="{0D108BD9-81ED-4DB2-BD59-A6C34878D82A}">
                    <a16:rowId xmlns:a16="http://schemas.microsoft.com/office/drawing/2014/main" val="809245540"/>
                  </a:ext>
                </a:extLst>
              </a:tr>
            </a:tbl>
          </a:graphicData>
        </a:graphic>
      </p:graphicFrame>
    </p:spTree>
    <p:extLst>
      <p:ext uri="{BB962C8B-B14F-4D97-AF65-F5344CB8AC3E}">
        <p14:creationId xmlns:p14="http://schemas.microsoft.com/office/powerpoint/2010/main" val="47053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7F83-48CB-4A4C-B517-4F48B6FFAABC}"/>
              </a:ext>
            </a:extLst>
          </p:cNvPr>
          <p:cNvSpPr>
            <a:spLocks noGrp="1"/>
          </p:cNvSpPr>
          <p:nvPr>
            <p:ph type="title"/>
          </p:nvPr>
        </p:nvSpPr>
        <p:spPr/>
        <p:txBody>
          <a:bodyPr>
            <a:noAutofit/>
          </a:bodyPr>
          <a:lstStyle/>
          <a:p>
            <a:r>
              <a:rPr lang="en-US" sz="2400" dirty="0"/>
              <a:t>Beaufort County Businesses Recognizing the NCRC </a:t>
            </a:r>
          </a:p>
        </p:txBody>
      </p:sp>
      <p:graphicFrame>
        <p:nvGraphicFramePr>
          <p:cNvPr id="5" name="Table 4">
            <a:extLst>
              <a:ext uri="{FF2B5EF4-FFF2-40B4-BE49-F238E27FC236}">
                <a16:creationId xmlns:a16="http://schemas.microsoft.com/office/drawing/2014/main" id="{32946041-9263-4F9F-9A7F-C1C828BB40AA}"/>
              </a:ext>
            </a:extLst>
          </p:cNvPr>
          <p:cNvGraphicFramePr>
            <a:graphicFrameLocks noGrp="1"/>
          </p:cNvGraphicFramePr>
          <p:nvPr>
            <p:extLst>
              <p:ext uri="{D42A27DB-BD31-4B8C-83A1-F6EECF244321}">
                <p14:modId xmlns:p14="http://schemas.microsoft.com/office/powerpoint/2010/main" val="4128517475"/>
              </p:ext>
            </p:extLst>
          </p:nvPr>
        </p:nvGraphicFramePr>
        <p:xfrm>
          <a:off x="463552" y="1957388"/>
          <a:ext cx="2533650" cy="3810000"/>
        </p:xfrm>
        <a:graphic>
          <a:graphicData uri="http://schemas.openxmlformats.org/drawingml/2006/table">
            <a:tbl>
              <a:tblPr/>
              <a:tblGrid>
                <a:gridCol w="2533650">
                  <a:extLst>
                    <a:ext uri="{9D8B030D-6E8A-4147-A177-3AD203B41FA5}">
                      <a16:colId xmlns:a16="http://schemas.microsoft.com/office/drawing/2014/main" val="1267212408"/>
                    </a:ext>
                  </a:extLst>
                </a:gridCol>
              </a:tblGrid>
              <a:tr h="190500">
                <a:tc>
                  <a:txBody>
                    <a:bodyPr/>
                    <a:lstStyle/>
                    <a:p>
                      <a:pPr algn="l" fontAlgn="b"/>
                      <a:r>
                        <a:rPr lang="en-US" sz="1100" b="0" i="0" u="none" strike="noStrike" dirty="0">
                          <a:solidFill>
                            <a:srgbClr val="000000"/>
                          </a:solidFill>
                          <a:effectLst/>
                          <a:latin typeface="Calibri" panose="020F0502020204030204" pitchFamily="34" charset="0"/>
                        </a:rPr>
                        <a:t>Wilkes Communications</a:t>
                      </a:r>
                    </a:p>
                  </a:txBody>
                  <a:tcPr marL="9525" marR="9525" marT="9525" marB="0" anchor="b">
                    <a:lnL>
                      <a:noFill/>
                    </a:lnL>
                    <a:lnR>
                      <a:noFill/>
                    </a:lnR>
                    <a:lnT>
                      <a:noFill/>
                    </a:lnT>
                    <a:lnB>
                      <a:noFill/>
                    </a:lnB>
                  </a:tcPr>
                </a:tc>
                <a:extLst>
                  <a:ext uri="{0D108BD9-81ED-4DB2-BD59-A6C34878D82A}">
                    <a16:rowId xmlns:a16="http://schemas.microsoft.com/office/drawing/2014/main" val="4188453356"/>
                  </a:ext>
                </a:extLst>
              </a:tr>
              <a:tr h="190500">
                <a:tc>
                  <a:txBody>
                    <a:bodyPr/>
                    <a:lstStyle/>
                    <a:p>
                      <a:pPr algn="l" fontAlgn="b"/>
                      <a:r>
                        <a:rPr lang="en-US" sz="1100" b="0" i="0" u="none" strike="noStrike">
                          <a:solidFill>
                            <a:srgbClr val="000000"/>
                          </a:solidFill>
                          <a:effectLst/>
                          <a:latin typeface="Calibri" panose="020F0502020204030204" pitchFamily="34" charset="0"/>
                        </a:rPr>
                        <a:t>NACCO Materials Handling Group</a:t>
                      </a:r>
                    </a:p>
                  </a:txBody>
                  <a:tcPr marL="9525" marR="9525" marT="9525" marB="0" anchor="b">
                    <a:lnL>
                      <a:noFill/>
                    </a:lnL>
                    <a:lnR>
                      <a:noFill/>
                    </a:lnR>
                    <a:lnT>
                      <a:noFill/>
                    </a:lnT>
                    <a:lnB>
                      <a:noFill/>
                    </a:lnB>
                  </a:tcPr>
                </a:tc>
                <a:extLst>
                  <a:ext uri="{0D108BD9-81ED-4DB2-BD59-A6C34878D82A}">
                    <a16:rowId xmlns:a16="http://schemas.microsoft.com/office/drawing/2014/main" val="1066172888"/>
                  </a:ext>
                </a:extLst>
              </a:tr>
              <a:tr h="190500">
                <a:tc>
                  <a:txBody>
                    <a:bodyPr/>
                    <a:lstStyle/>
                    <a:p>
                      <a:pPr algn="l" fontAlgn="b"/>
                      <a:r>
                        <a:rPr lang="en-US" sz="1100" b="0" i="0" u="none" strike="noStrike">
                          <a:solidFill>
                            <a:srgbClr val="000000"/>
                          </a:solidFill>
                          <a:effectLst/>
                          <a:latin typeface="Calibri" panose="020F0502020204030204" pitchFamily="34" charset="0"/>
                        </a:rPr>
                        <a:t>The Roberts Company</a:t>
                      </a:r>
                    </a:p>
                  </a:txBody>
                  <a:tcPr marL="9525" marR="9525" marT="9525" marB="0" anchor="b">
                    <a:lnL>
                      <a:noFill/>
                    </a:lnL>
                    <a:lnR>
                      <a:noFill/>
                    </a:lnR>
                    <a:lnT>
                      <a:noFill/>
                    </a:lnT>
                    <a:lnB>
                      <a:noFill/>
                    </a:lnB>
                  </a:tcPr>
                </a:tc>
                <a:extLst>
                  <a:ext uri="{0D108BD9-81ED-4DB2-BD59-A6C34878D82A}">
                    <a16:rowId xmlns:a16="http://schemas.microsoft.com/office/drawing/2014/main" val="348386744"/>
                  </a:ext>
                </a:extLst>
              </a:tr>
              <a:tr h="190500">
                <a:tc>
                  <a:txBody>
                    <a:bodyPr/>
                    <a:lstStyle/>
                    <a:p>
                      <a:pPr algn="l" fontAlgn="b"/>
                      <a:r>
                        <a:rPr lang="en-US" sz="1100" b="0" i="0" u="none" strike="noStrike">
                          <a:solidFill>
                            <a:srgbClr val="000000"/>
                          </a:solidFill>
                          <a:effectLst/>
                          <a:latin typeface="Calibri" panose="020F0502020204030204" pitchFamily="34" charset="0"/>
                        </a:rPr>
                        <a:t>Domtar Personal Care</a:t>
                      </a:r>
                    </a:p>
                  </a:txBody>
                  <a:tcPr marL="9525" marR="9525" marT="9525" marB="0" anchor="b">
                    <a:lnL>
                      <a:noFill/>
                    </a:lnL>
                    <a:lnR>
                      <a:noFill/>
                    </a:lnR>
                    <a:lnT>
                      <a:noFill/>
                    </a:lnT>
                    <a:lnB>
                      <a:noFill/>
                    </a:lnB>
                  </a:tcPr>
                </a:tc>
                <a:extLst>
                  <a:ext uri="{0D108BD9-81ED-4DB2-BD59-A6C34878D82A}">
                    <a16:rowId xmlns:a16="http://schemas.microsoft.com/office/drawing/2014/main" val="653205863"/>
                  </a:ext>
                </a:extLst>
              </a:tr>
              <a:tr h="190500">
                <a:tc>
                  <a:txBody>
                    <a:bodyPr/>
                    <a:lstStyle/>
                    <a:p>
                      <a:pPr algn="l" fontAlgn="b"/>
                      <a:r>
                        <a:rPr lang="en-US" sz="1100" b="0" i="0" u="none" strike="noStrike">
                          <a:solidFill>
                            <a:srgbClr val="000000"/>
                          </a:solidFill>
                          <a:effectLst/>
                          <a:latin typeface="Calibri" panose="020F0502020204030204" pitchFamily="34" charset="0"/>
                        </a:rPr>
                        <a:t>ASMO</a:t>
                      </a:r>
                    </a:p>
                  </a:txBody>
                  <a:tcPr marL="9525" marR="9525" marT="9525" marB="0" anchor="b">
                    <a:lnL>
                      <a:noFill/>
                    </a:lnL>
                    <a:lnR>
                      <a:noFill/>
                    </a:lnR>
                    <a:lnT>
                      <a:noFill/>
                    </a:lnT>
                    <a:lnB>
                      <a:noFill/>
                    </a:lnB>
                  </a:tcPr>
                </a:tc>
                <a:extLst>
                  <a:ext uri="{0D108BD9-81ED-4DB2-BD59-A6C34878D82A}">
                    <a16:rowId xmlns:a16="http://schemas.microsoft.com/office/drawing/2014/main" val="2451534189"/>
                  </a:ext>
                </a:extLst>
              </a:tr>
              <a:tr h="190500">
                <a:tc>
                  <a:txBody>
                    <a:bodyPr/>
                    <a:lstStyle/>
                    <a:p>
                      <a:pPr algn="l" fontAlgn="b"/>
                      <a:r>
                        <a:rPr lang="en-US" sz="1100" b="0" i="0" u="none" strike="noStrike">
                          <a:solidFill>
                            <a:srgbClr val="000000"/>
                          </a:solidFill>
                          <a:effectLst/>
                          <a:latin typeface="Calibri" panose="020F0502020204030204" pitchFamily="34" charset="0"/>
                        </a:rPr>
                        <a:t>DSM Dyneema</a:t>
                      </a:r>
                    </a:p>
                  </a:txBody>
                  <a:tcPr marL="9525" marR="9525" marT="9525" marB="0" anchor="b">
                    <a:lnL>
                      <a:noFill/>
                    </a:lnL>
                    <a:lnR>
                      <a:noFill/>
                    </a:lnR>
                    <a:lnT>
                      <a:noFill/>
                    </a:lnT>
                    <a:lnB>
                      <a:noFill/>
                    </a:lnB>
                  </a:tcPr>
                </a:tc>
                <a:extLst>
                  <a:ext uri="{0D108BD9-81ED-4DB2-BD59-A6C34878D82A}">
                    <a16:rowId xmlns:a16="http://schemas.microsoft.com/office/drawing/2014/main" val="623075333"/>
                  </a:ext>
                </a:extLst>
              </a:tr>
              <a:tr h="190500">
                <a:tc>
                  <a:txBody>
                    <a:bodyPr/>
                    <a:lstStyle/>
                    <a:p>
                      <a:pPr algn="l" fontAlgn="b"/>
                      <a:r>
                        <a:rPr lang="en-US" sz="1100" b="0" i="0" u="none" strike="noStrike">
                          <a:solidFill>
                            <a:srgbClr val="000000"/>
                          </a:solidFill>
                          <a:effectLst/>
                          <a:latin typeface="Calibri" panose="020F0502020204030204" pitchFamily="34" charset="0"/>
                        </a:rPr>
                        <a:t>Suddenlink</a:t>
                      </a:r>
                    </a:p>
                  </a:txBody>
                  <a:tcPr marL="9525" marR="9525" marT="9525" marB="0" anchor="b">
                    <a:lnL>
                      <a:noFill/>
                    </a:lnL>
                    <a:lnR>
                      <a:noFill/>
                    </a:lnR>
                    <a:lnT>
                      <a:noFill/>
                    </a:lnT>
                    <a:lnB>
                      <a:noFill/>
                    </a:lnB>
                  </a:tcPr>
                </a:tc>
                <a:extLst>
                  <a:ext uri="{0D108BD9-81ED-4DB2-BD59-A6C34878D82A}">
                    <a16:rowId xmlns:a16="http://schemas.microsoft.com/office/drawing/2014/main" val="2252392132"/>
                  </a:ext>
                </a:extLst>
              </a:tr>
              <a:tr h="190500">
                <a:tc>
                  <a:txBody>
                    <a:bodyPr/>
                    <a:lstStyle/>
                    <a:p>
                      <a:pPr algn="l" fontAlgn="b"/>
                      <a:r>
                        <a:rPr lang="en-US" sz="1100" b="0" i="0" u="none" strike="noStrike">
                          <a:solidFill>
                            <a:srgbClr val="000000"/>
                          </a:solidFill>
                          <a:effectLst/>
                          <a:latin typeface="Calibri" panose="020F0502020204030204" pitchFamily="34" charset="0"/>
                        </a:rPr>
                        <a:t>Pitt Community College</a:t>
                      </a:r>
                    </a:p>
                  </a:txBody>
                  <a:tcPr marL="9525" marR="9525" marT="9525" marB="0" anchor="b">
                    <a:lnL>
                      <a:noFill/>
                    </a:lnL>
                    <a:lnR>
                      <a:noFill/>
                    </a:lnR>
                    <a:lnT>
                      <a:noFill/>
                    </a:lnT>
                    <a:lnB>
                      <a:noFill/>
                    </a:lnB>
                  </a:tcPr>
                </a:tc>
                <a:extLst>
                  <a:ext uri="{0D108BD9-81ED-4DB2-BD59-A6C34878D82A}">
                    <a16:rowId xmlns:a16="http://schemas.microsoft.com/office/drawing/2014/main" val="1307971536"/>
                  </a:ext>
                </a:extLst>
              </a:tr>
              <a:tr h="190500">
                <a:tc>
                  <a:txBody>
                    <a:bodyPr/>
                    <a:lstStyle/>
                    <a:p>
                      <a:pPr algn="l" fontAlgn="b"/>
                      <a:r>
                        <a:rPr lang="en-US" sz="1100" b="0" i="0" u="none" strike="noStrike">
                          <a:solidFill>
                            <a:srgbClr val="000000"/>
                          </a:solidFill>
                          <a:effectLst/>
                          <a:latin typeface="Calibri" panose="020F0502020204030204" pitchFamily="34" charset="0"/>
                        </a:rPr>
                        <a:t>Vidant Health</a:t>
                      </a:r>
                    </a:p>
                  </a:txBody>
                  <a:tcPr marL="9525" marR="9525" marT="9525" marB="0" anchor="b">
                    <a:lnL>
                      <a:noFill/>
                    </a:lnL>
                    <a:lnR>
                      <a:noFill/>
                    </a:lnR>
                    <a:lnT>
                      <a:noFill/>
                    </a:lnT>
                    <a:lnB>
                      <a:noFill/>
                    </a:lnB>
                  </a:tcPr>
                </a:tc>
                <a:extLst>
                  <a:ext uri="{0D108BD9-81ED-4DB2-BD59-A6C34878D82A}">
                    <a16:rowId xmlns:a16="http://schemas.microsoft.com/office/drawing/2014/main" val="2337476231"/>
                  </a:ext>
                </a:extLst>
              </a:tr>
              <a:tr h="190500">
                <a:tc>
                  <a:txBody>
                    <a:bodyPr/>
                    <a:lstStyle/>
                    <a:p>
                      <a:pPr algn="l" fontAlgn="b"/>
                      <a:r>
                        <a:rPr lang="en-US" sz="1100" b="0" i="0" u="none" strike="noStrike">
                          <a:solidFill>
                            <a:srgbClr val="000000"/>
                          </a:solidFill>
                          <a:effectLst/>
                          <a:latin typeface="Calibri" panose="020F0502020204030204" pitchFamily="34" charset="0"/>
                        </a:rPr>
                        <a:t>Pitt County Government</a:t>
                      </a:r>
                    </a:p>
                  </a:txBody>
                  <a:tcPr marL="9525" marR="9525" marT="9525" marB="0" anchor="b">
                    <a:lnL>
                      <a:noFill/>
                    </a:lnL>
                    <a:lnR>
                      <a:noFill/>
                    </a:lnR>
                    <a:lnT>
                      <a:noFill/>
                    </a:lnT>
                    <a:lnB>
                      <a:noFill/>
                    </a:lnB>
                  </a:tcPr>
                </a:tc>
                <a:extLst>
                  <a:ext uri="{0D108BD9-81ED-4DB2-BD59-A6C34878D82A}">
                    <a16:rowId xmlns:a16="http://schemas.microsoft.com/office/drawing/2014/main" val="1413752727"/>
                  </a:ext>
                </a:extLst>
              </a:tr>
              <a:tr h="190500">
                <a:tc>
                  <a:txBody>
                    <a:bodyPr/>
                    <a:lstStyle/>
                    <a:p>
                      <a:pPr algn="l" fontAlgn="b"/>
                      <a:r>
                        <a:rPr lang="en-US" sz="1100" b="0" i="0" u="none" strike="noStrike">
                          <a:solidFill>
                            <a:srgbClr val="000000"/>
                          </a:solidFill>
                          <a:effectLst/>
                          <a:latin typeface="Calibri" panose="020F0502020204030204" pitchFamily="34" charset="0"/>
                        </a:rPr>
                        <a:t>Greenville Utillities Commission</a:t>
                      </a:r>
                    </a:p>
                  </a:txBody>
                  <a:tcPr marL="9525" marR="9525" marT="9525" marB="0" anchor="b">
                    <a:lnL>
                      <a:noFill/>
                    </a:lnL>
                    <a:lnR>
                      <a:noFill/>
                    </a:lnR>
                    <a:lnT>
                      <a:noFill/>
                    </a:lnT>
                    <a:lnB>
                      <a:noFill/>
                    </a:lnB>
                  </a:tcPr>
                </a:tc>
                <a:extLst>
                  <a:ext uri="{0D108BD9-81ED-4DB2-BD59-A6C34878D82A}">
                    <a16:rowId xmlns:a16="http://schemas.microsoft.com/office/drawing/2014/main" val="2218426221"/>
                  </a:ext>
                </a:extLst>
              </a:tr>
              <a:tr h="190500">
                <a:tc>
                  <a:txBody>
                    <a:bodyPr/>
                    <a:lstStyle/>
                    <a:p>
                      <a:pPr algn="l" fontAlgn="b"/>
                      <a:r>
                        <a:rPr lang="en-US" sz="1100" b="0" i="0" u="none" strike="noStrike">
                          <a:solidFill>
                            <a:srgbClr val="000000"/>
                          </a:solidFill>
                          <a:effectLst/>
                          <a:latin typeface="Calibri" panose="020F0502020204030204" pitchFamily="34" charset="0"/>
                        </a:rPr>
                        <a:t>City of Greenville NC</a:t>
                      </a:r>
                    </a:p>
                  </a:txBody>
                  <a:tcPr marL="9525" marR="9525" marT="9525" marB="0" anchor="b">
                    <a:lnL>
                      <a:noFill/>
                    </a:lnL>
                    <a:lnR>
                      <a:noFill/>
                    </a:lnR>
                    <a:lnT>
                      <a:noFill/>
                    </a:lnT>
                    <a:lnB>
                      <a:noFill/>
                    </a:lnB>
                  </a:tcPr>
                </a:tc>
                <a:extLst>
                  <a:ext uri="{0D108BD9-81ED-4DB2-BD59-A6C34878D82A}">
                    <a16:rowId xmlns:a16="http://schemas.microsoft.com/office/drawing/2014/main" val="3976363756"/>
                  </a:ext>
                </a:extLst>
              </a:tr>
              <a:tr h="190500">
                <a:tc>
                  <a:txBody>
                    <a:bodyPr/>
                    <a:lstStyle/>
                    <a:p>
                      <a:pPr algn="l" fontAlgn="b"/>
                      <a:r>
                        <a:rPr lang="en-US" sz="1100" b="0" i="0" u="none" strike="noStrike">
                          <a:solidFill>
                            <a:srgbClr val="000000"/>
                          </a:solidFill>
                          <a:effectLst/>
                          <a:latin typeface="Calibri" panose="020F0502020204030204" pitchFamily="34" charset="0"/>
                        </a:rPr>
                        <a:t>Patheon</a:t>
                      </a:r>
                    </a:p>
                  </a:txBody>
                  <a:tcPr marL="9525" marR="9525" marT="9525" marB="0" anchor="b">
                    <a:lnL>
                      <a:noFill/>
                    </a:lnL>
                    <a:lnR>
                      <a:noFill/>
                    </a:lnR>
                    <a:lnT>
                      <a:noFill/>
                    </a:lnT>
                    <a:lnB>
                      <a:noFill/>
                    </a:lnB>
                  </a:tcPr>
                </a:tc>
                <a:extLst>
                  <a:ext uri="{0D108BD9-81ED-4DB2-BD59-A6C34878D82A}">
                    <a16:rowId xmlns:a16="http://schemas.microsoft.com/office/drawing/2014/main" val="4066281609"/>
                  </a:ext>
                </a:extLst>
              </a:tr>
              <a:tr h="190500">
                <a:tc>
                  <a:txBody>
                    <a:bodyPr/>
                    <a:lstStyle/>
                    <a:p>
                      <a:pPr algn="l" fontAlgn="b"/>
                      <a:r>
                        <a:rPr lang="en-US" sz="1100" b="0" i="0" u="none" strike="noStrike">
                          <a:solidFill>
                            <a:srgbClr val="000000"/>
                          </a:solidFill>
                          <a:effectLst/>
                          <a:latin typeface="Calibri" panose="020F0502020204030204" pitchFamily="34" charset="0"/>
                        </a:rPr>
                        <a:t>Ann's House of Nuts</a:t>
                      </a:r>
                    </a:p>
                  </a:txBody>
                  <a:tcPr marL="9525" marR="9525" marT="9525" marB="0" anchor="b">
                    <a:lnL>
                      <a:noFill/>
                    </a:lnL>
                    <a:lnR>
                      <a:noFill/>
                    </a:lnR>
                    <a:lnT>
                      <a:noFill/>
                    </a:lnT>
                    <a:lnB>
                      <a:noFill/>
                    </a:lnB>
                  </a:tcPr>
                </a:tc>
                <a:extLst>
                  <a:ext uri="{0D108BD9-81ED-4DB2-BD59-A6C34878D82A}">
                    <a16:rowId xmlns:a16="http://schemas.microsoft.com/office/drawing/2014/main" val="3813245253"/>
                  </a:ext>
                </a:extLst>
              </a:tr>
              <a:tr h="190500">
                <a:tc>
                  <a:txBody>
                    <a:bodyPr/>
                    <a:lstStyle/>
                    <a:p>
                      <a:pPr algn="l" fontAlgn="b"/>
                      <a:r>
                        <a:rPr lang="en-US" sz="1100" b="0" i="0" u="none" strike="noStrike">
                          <a:solidFill>
                            <a:srgbClr val="000000"/>
                          </a:solidFill>
                          <a:effectLst/>
                          <a:latin typeface="Calibri" panose="020F0502020204030204" pitchFamily="34" charset="0"/>
                        </a:rPr>
                        <a:t>Spinrite Services</a:t>
                      </a:r>
                    </a:p>
                  </a:txBody>
                  <a:tcPr marL="9525" marR="9525" marT="9525" marB="0" anchor="b">
                    <a:lnL>
                      <a:noFill/>
                    </a:lnL>
                    <a:lnR>
                      <a:noFill/>
                    </a:lnR>
                    <a:lnT>
                      <a:noFill/>
                    </a:lnT>
                    <a:lnB>
                      <a:noFill/>
                    </a:lnB>
                  </a:tcPr>
                </a:tc>
                <a:extLst>
                  <a:ext uri="{0D108BD9-81ED-4DB2-BD59-A6C34878D82A}">
                    <a16:rowId xmlns:a16="http://schemas.microsoft.com/office/drawing/2014/main" val="2303320688"/>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Community College</a:t>
                      </a:r>
                    </a:p>
                  </a:txBody>
                  <a:tcPr marL="9525" marR="9525" marT="9525" marB="0" anchor="b">
                    <a:lnL>
                      <a:noFill/>
                    </a:lnL>
                    <a:lnR>
                      <a:noFill/>
                    </a:lnR>
                    <a:lnT>
                      <a:noFill/>
                    </a:lnT>
                    <a:lnB>
                      <a:noFill/>
                    </a:lnB>
                  </a:tcPr>
                </a:tc>
                <a:extLst>
                  <a:ext uri="{0D108BD9-81ED-4DB2-BD59-A6C34878D82A}">
                    <a16:rowId xmlns:a16="http://schemas.microsoft.com/office/drawing/2014/main" val="1251718345"/>
                  </a:ext>
                </a:extLst>
              </a:tr>
              <a:tr h="190500">
                <a:tc>
                  <a:txBody>
                    <a:bodyPr/>
                    <a:lstStyle/>
                    <a:p>
                      <a:pPr algn="l" fontAlgn="b"/>
                      <a:r>
                        <a:rPr lang="en-US" sz="1100" b="0" i="0" u="none" strike="noStrike">
                          <a:solidFill>
                            <a:srgbClr val="000000"/>
                          </a:solidFill>
                          <a:effectLst/>
                          <a:latin typeface="Calibri" panose="020F0502020204030204" pitchFamily="34" charset="0"/>
                        </a:rPr>
                        <a:t>PotashCorp</a:t>
                      </a:r>
                    </a:p>
                  </a:txBody>
                  <a:tcPr marL="9525" marR="9525" marT="9525" marB="0" anchor="b">
                    <a:lnL>
                      <a:noFill/>
                    </a:lnL>
                    <a:lnR>
                      <a:noFill/>
                    </a:lnR>
                    <a:lnT>
                      <a:noFill/>
                    </a:lnT>
                    <a:lnB>
                      <a:noFill/>
                    </a:lnB>
                  </a:tcPr>
                </a:tc>
                <a:extLst>
                  <a:ext uri="{0D108BD9-81ED-4DB2-BD59-A6C34878D82A}">
                    <a16:rowId xmlns:a16="http://schemas.microsoft.com/office/drawing/2014/main" val="1770578973"/>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Schools</a:t>
                      </a:r>
                    </a:p>
                  </a:txBody>
                  <a:tcPr marL="9525" marR="9525" marT="9525" marB="0" anchor="b">
                    <a:lnL>
                      <a:noFill/>
                    </a:lnL>
                    <a:lnR>
                      <a:noFill/>
                    </a:lnR>
                    <a:lnT>
                      <a:noFill/>
                    </a:lnT>
                    <a:lnB>
                      <a:noFill/>
                    </a:lnB>
                  </a:tcPr>
                </a:tc>
                <a:extLst>
                  <a:ext uri="{0D108BD9-81ED-4DB2-BD59-A6C34878D82A}">
                    <a16:rowId xmlns:a16="http://schemas.microsoft.com/office/drawing/2014/main" val="64851490"/>
                  </a:ext>
                </a:extLst>
              </a:tr>
              <a:tr h="190500">
                <a:tc>
                  <a:txBody>
                    <a:bodyPr/>
                    <a:lstStyle/>
                    <a:p>
                      <a:pPr algn="l" fontAlgn="b"/>
                      <a:r>
                        <a:rPr lang="en-US" sz="1100" b="0" i="0" u="none" strike="noStrike">
                          <a:solidFill>
                            <a:srgbClr val="000000"/>
                          </a:solidFill>
                          <a:effectLst/>
                          <a:latin typeface="Calibri" panose="020F0502020204030204" pitchFamily="34" charset="0"/>
                        </a:rPr>
                        <a:t>Tideland Electric Membership Corporation</a:t>
                      </a:r>
                    </a:p>
                  </a:txBody>
                  <a:tcPr marL="9525" marR="9525" marT="9525" marB="0" anchor="b">
                    <a:lnL>
                      <a:noFill/>
                    </a:lnL>
                    <a:lnR>
                      <a:noFill/>
                    </a:lnR>
                    <a:lnT>
                      <a:noFill/>
                    </a:lnT>
                    <a:lnB>
                      <a:noFill/>
                    </a:lnB>
                  </a:tcPr>
                </a:tc>
                <a:extLst>
                  <a:ext uri="{0D108BD9-81ED-4DB2-BD59-A6C34878D82A}">
                    <a16:rowId xmlns:a16="http://schemas.microsoft.com/office/drawing/2014/main" val="270553694"/>
                  </a:ext>
                </a:extLst>
              </a:tr>
              <a:tr h="190500">
                <a:tc>
                  <a:txBody>
                    <a:bodyPr/>
                    <a:lstStyle/>
                    <a:p>
                      <a:pPr algn="l" fontAlgn="b"/>
                      <a:r>
                        <a:rPr lang="en-US" sz="1100" b="0" i="0" u="none" strike="noStrike" dirty="0">
                          <a:solidFill>
                            <a:srgbClr val="000000"/>
                          </a:solidFill>
                          <a:effectLst/>
                          <a:latin typeface="Calibri" panose="020F0502020204030204" pitchFamily="34" charset="0"/>
                        </a:rPr>
                        <a:t>National Spinning Co. Inc.</a:t>
                      </a:r>
                    </a:p>
                  </a:txBody>
                  <a:tcPr marL="9525" marR="9525" marT="9525" marB="0" anchor="b">
                    <a:lnL>
                      <a:noFill/>
                    </a:lnL>
                    <a:lnR>
                      <a:noFill/>
                    </a:lnR>
                    <a:lnT>
                      <a:noFill/>
                    </a:lnT>
                    <a:lnB>
                      <a:noFill/>
                    </a:lnB>
                  </a:tcPr>
                </a:tc>
                <a:extLst>
                  <a:ext uri="{0D108BD9-81ED-4DB2-BD59-A6C34878D82A}">
                    <a16:rowId xmlns:a16="http://schemas.microsoft.com/office/drawing/2014/main" val="3441483776"/>
                  </a:ext>
                </a:extLst>
              </a:tr>
            </a:tbl>
          </a:graphicData>
        </a:graphic>
      </p:graphicFrame>
      <p:graphicFrame>
        <p:nvGraphicFramePr>
          <p:cNvPr id="6" name="Table 5">
            <a:extLst>
              <a:ext uri="{FF2B5EF4-FFF2-40B4-BE49-F238E27FC236}">
                <a16:creationId xmlns:a16="http://schemas.microsoft.com/office/drawing/2014/main" id="{37A53710-13D4-47C3-AD8B-051F9AEB06D6}"/>
              </a:ext>
            </a:extLst>
          </p:cNvPr>
          <p:cNvGraphicFramePr>
            <a:graphicFrameLocks noGrp="1"/>
          </p:cNvGraphicFramePr>
          <p:nvPr>
            <p:extLst>
              <p:ext uri="{D42A27DB-BD31-4B8C-83A1-F6EECF244321}">
                <p14:modId xmlns:p14="http://schemas.microsoft.com/office/powerpoint/2010/main" val="2757483179"/>
              </p:ext>
            </p:extLst>
          </p:nvPr>
        </p:nvGraphicFramePr>
        <p:xfrm>
          <a:off x="3165670" y="1957388"/>
          <a:ext cx="2774950" cy="3810000"/>
        </p:xfrm>
        <a:graphic>
          <a:graphicData uri="http://schemas.openxmlformats.org/drawingml/2006/table">
            <a:tbl>
              <a:tblPr/>
              <a:tblGrid>
                <a:gridCol w="2774950">
                  <a:extLst>
                    <a:ext uri="{9D8B030D-6E8A-4147-A177-3AD203B41FA5}">
                      <a16:colId xmlns:a16="http://schemas.microsoft.com/office/drawing/2014/main" val="2875392799"/>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Flanders Corporation</a:t>
                      </a:r>
                    </a:p>
                  </a:txBody>
                  <a:tcPr marL="9525" marR="9525" marT="9525" marB="0" anchor="b">
                    <a:lnL>
                      <a:noFill/>
                    </a:lnL>
                    <a:lnR>
                      <a:noFill/>
                    </a:lnR>
                    <a:lnT>
                      <a:noFill/>
                    </a:lnT>
                    <a:lnB>
                      <a:noFill/>
                    </a:lnB>
                  </a:tcPr>
                </a:tc>
                <a:extLst>
                  <a:ext uri="{0D108BD9-81ED-4DB2-BD59-A6C34878D82A}">
                    <a16:rowId xmlns:a16="http://schemas.microsoft.com/office/drawing/2014/main" val="2860230773"/>
                  </a:ext>
                </a:extLst>
              </a:tr>
              <a:tr h="190500">
                <a:tc>
                  <a:txBody>
                    <a:bodyPr/>
                    <a:lstStyle/>
                    <a:p>
                      <a:pPr algn="l" fontAlgn="b"/>
                      <a:r>
                        <a:rPr lang="en-US" sz="1100" b="0" i="0" u="none" strike="noStrike">
                          <a:solidFill>
                            <a:srgbClr val="000000"/>
                          </a:solidFill>
                          <a:effectLst/>
                          <a:latin typeface="Calibri" panose="020F0502020204030204" pitchFamily="34" charset="0"/>
                        </a:rPr>
                        <a:t>Scoops Ice Cream Inc.</a:t>
                      </a:r>
                    </a:p>
                  </a:txBody>
                  <a:tcPr marL="9525" marR="9525" marT="9525" marB="0" anchor="b">
                    <a:lnL>
                      <a:noFill/>
                    </a:lnL>
                    <a:lnR>
                      <a:noFill/>
                    </a:lnR>
                    <a:lnT>
                      <a:noFill/>
                    </a:lnT>
                    <a:lnB>
                      <a:noFill/>
                    </a:lnB>
                  </a:tcPr>
                </a:tc>
                <a:extLst>
                  <a:ext uri="{0D108BD9-81ED-4DB2-BD59-A6C34878D82A}">
                    <a16:rowId xmlns:a16="http://schemas.microsoft.com/office/drawing/2014/main" val="3455999673"/>
                  </a:ext>
                </a:extLst>
              </a:tr>
              <a:tr h="190500">
                <a:tc>
                  <a:txBody>
                    <a:bodyPr/>
                    <a:lstStyle/>
                    <a:p>
                      <a:pPr algn="l" fontAlgn="b"/>
                      <a:r>
                        <a:rPr lang="en-US" sz="1100" b="0" i="0" u="none" strike="noStrike">
                          <a:solidFill>
                            <a:srgbClr val="000000"/>
                          </a:solidFill>
                          <a:effectLst/>
                          <a:latin typeface="Calibri" panose="020F0502020204030204" pitchFamily="34" charset="0"/>
                        </a:rPr>
                        <a:t>Coles Electric Motor Shop</a:t>
                      </a:r>
                    </a:p>
                  </a:txBody>
                  <a:tcPr marL="9525" marR="9525" marT="9525" marB="0" anchor="b">
                    <a:lnL>
                      <a:noFill/>
                    </a:lnL>
                    <a:lnR>
                      <a:noFill/>
                    </a:lnR>
                    <a:lnT>
                      <a:noFill/>
                    </a:lnT>
                    <a:lnB>
                      <a:noFill/>
                    </a:lnB>
                  </a:tcPr>
                </a:tc>
                <a:extLst>
                  <a:ext uri="{0D108BD9-81ED-4DB2-BD59-A6C34878D82A}">
                    <a16:rowId xmlns:a16="http://schemas.microsoft.com/office/drawing/2014/main" val="2561924904"/>
                  </a:ext>
                </a:extLst>
              </a:tr>
              <a:tr h="190500">
                <a:tc>
                  <a:txBody>
                    <a:bodyPr/>
                    <a:lstStyle/>
                    <a:p>
                      <a:pPr algn="l" fontAlgn="b"/>
                      <a:r>
                        <a:rPr lang="en-US" sz="1100" b="0" i="0" u="none" strike="noStrike">
                          <a:solidFill>
                            <a:srgbClr val="000000"/>
                          </a:solidFill>
                          <a:effectLst/>
                          <a:latin typeface="Calibri" panose="020F0502020204030204" pitchFamily="34" charset="0"/>
                        </a:rPr>
                        <a:t>City of Washington</a:t>
                      </a:r>
                    </a:p>
                  </a:txBody>
                  <a:tcPr marL="9525" marR="9525" marT="9525" marB="0" anchor="b">
                    <a:lnL>
                      <a:noFill/>
                    </a:lnL>
                    <a:lnR>
                      <a:noFill/>
                    </a:lnR>
                    <a:lnT>
                      <a:noFill/>
                    </a:lnT>
                    <a:lnB>
                      <a:noFill/>
                    </a:lnB>
                  </a:tcPr>
                </a:tc>
                <a:extLst>
                  <a:ext uri="{0D108BD9-81ED-4DB2-BD59-A6C34878D82A}">
                    <a16:rowId xmlns:a16="http://schemas.microsoft.com/office/drawing/2014/main" val="3949155606"/>
                  </a:ext>
                </a:extLst>
              </a:tr>
              <a:tr h="190500">
                <a:tc>
                  <a:txBody>
                    <a:bodyPr/>
                    <a:lstStyle/>
                    <a:p>
                      <a:pPr algn="l" fontAlgn="b"/>
                      <a:r>
                        <a:rPr lang="en-US" sz="1100" b="0" i="0" u="none" strike="noStrike">
                          <a:solidFill>
                            <a:srgbClr val="000000"/>
                          </a:solidFill>
                          <a:effectLst/>
                          <a:latin typeface="Calibri" panose="020F0502020204030204" pitchFamily="34" charset="0"/>
                        </a:rPr>
                        <a:t>Russell's Gentlemens Clothing</a:t>
                      </a:r>
                    </a:p>
                  </a:txBody>
                  <a:tcPr marL="9525" marR="9525" marT="9525" marB="0" anchor="b">
                    <a:lnL>
                      <a:noFill/>
                    </a:lnL>
                    <a:lnR>
                      <a:noFill/>
                    </a:lnR>
                    <a:lnT>
                      <a:noFill/>
                    </a:lnT>
                    <a:lnB>
                      <a:noFill/>
                    </a:lnB>
                  </a:tcPr>
                </a:tc>
                <a:extLst>
                  <a:ext uri="{0D108BD9-81ED-4DB2-BD59-A6C34878D82A}">
                    <a16:rowId xmlns:a16="http://schemas.microsoft.com/office/drawing/2014/main" val="1714370768"/>
                  </a:ext>
                </a:extLst>
              </a:tr>
              <a:tr h="190500">
                <a:tc>
                  <a:txBody>
                    <a:bodyPr/>
                    <a:lstStyle/>
                    <a:p>
                      <a:pPr algn="l" fontAlgn="b"/>
                      <a:r>
                        <a:rPr lang="en-US" sz="1100" b="0" i="0" u="none" strike="noStrike">
                          <a:solidFill>
                            <a:srgbClr val="000000"/>
                          </a:solidFill>
                          <a:effectLst/>
                          <a:latin typeface="Calibri" panose="020F0502020204030204" pitchFamily="34" charset="0"/>
                        </a:rPr>
                        <a:t>VT Hackney</a:t>
                      </a:r>
                    </a:p>
                  </a:txBody>
                  <a:tcPr marL="9525" marR="9525" marT="9525" marB="0" anchor="b">
                    <a:lnL>
                      <a:noFill/>
                    </a:lnL>
                    <a:lnR>
                      <a:noFill/>
                    </a:lnR>
                    <a:lnT>
                      <a:noFill/>
                    </a:lnT>
                    <a:lnB>
                      <a:noFill/>
                    </a:lnB>
                  </a:tcPr>
                </a:tc>
                <a:extLst>
                  <a:ext uri="{0D108BD9-81ED-4DB2-BD59-A6C34878D82A}">
                    <a16:rowId xmlns:a16="http://schemas.microsoft.com/office/drawing/2014/main" val="1876269321"/>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Government</a:t>
                      </a:r>
                    </a:p>
                  </a:txBody>
                  <a:tcPr marL="9525" marR="9525" marT="9525" marB="0" anchor="b">
                    <a:lnL>
                      <a:noFill/>
                    </a:lnL>
                    <a:lnR>
                      <a:noFill/>
                    </a:lnR>
                    <a:lnT>
                      <a:noFill/>
                    </a:lnT>
                    <a:lnB>
                      <a:noFill/>
                    </a:lnB>
                  </a:tcPr>
                </a:tc>
                <a:extLst>
                  <a:ext uri="{0D108BD9-81ED-4DB2-BD59-A6C34878D82A}">
                    <a16:rowId xmlns:a16="http://schemas.microsoft.com/office/drawing/2014/main" val="2258224399"/>
                  </a:ext>
                </a:extLst>
              </a:tr>
              <a:tr h="190500">
                <a:tc>
                  <a:txBody>
                    <a:bodyPr/>
                    <a:lstStyle/>
                    <a:p>
                      <a:pPr algn="l" fontAlgn="b"/>
                      <a:r>
                        <a:rPr lang="en-US" sz="1100" b="0" i="0" u="none" strike="noStrike">
                          <a:solidFill>
                            <a:srgbClr val="000000"/>
                          </a:solidFill>
                          <a:effectLst/>
                          <a:latin typeface="Calibri" panose="020F0502020204030204" pitchFamily="34" charset="0"/>
                        </a:rPr>
                        <a:t>Washington Montessori Public Charter School</a:t>
                      </a:r>
                    </a:p>
                  </a:txBody>
                  <a:tcPr marL="9525" marR="9525" marT="9525" marB="0" anchor="b">
                    <a:lnL>
                      <a:noFill/>
                    </a:lnL>
                    <a:lnR>
                      <a:noFill/>
                    </a:lnR>
                    <a:lnT>
                      <a:noFill/>
                    </a:lnT>
                    <a:lnB>
                      <a:noFill/>
                    </a:lnB>
                  </a:tcPr>
                </a:tc>
                <a:extLst>
                  <a:ext uri="{0D108BD9-81ED-4DB2-BD59-A6C34878D82A}">
                    <a16:rowId xmlns:a16="http://schemas.microsoft.com/office/drawing/2014/main" val="3305103230"/>
                  </a:ext>
                </a:extLst>
              </a:tr>
              <a:tr h="190500">
                <a:tc>
                  <a:txBody>
                    <a:bodyPr/>
                    <a:lstStyle/>
                    <a:p>
                      <a:pPr algn="l" fontAlgn="b"/>
                      <a:r>
                        <a:rPr lang="en-US" sz="1100" b="0" i="0" u="none" strike="noStrike">
                          <a:solidFill>
                            <a:srgbClr val="000000"/>
                          </a:solidFill>
                          <a:effectLst/>
                          <a:latin typeface="Calibri" panose="020F0502020204030204" pitchFamily="34" charset="0"/>
                        </a:rPr>
                        <a:t>Inner Banks Tea Company</a:t>
                      </a:r>
                    </a:p>
                  </a:txBody>
                  <a:tcPr marL="9525" marR="9525" marT="9525" marB="0" anchor="b">
                    <a:lnL>
                      <a:noFill/>
                    </a:lnL>
                    <a:lnR>
                      <a:noFill/>
                    </a:lnR>
                    <a:lnT>
                      <a:noFill/>
                    </a:lnT>
                    <a:lnB>
                      <a:noFill/>
                    </a:lnB>
                  </a:tcPr>
                </a:tc>
                <a:extLst>
                  <a:ext uri="{0D108BD9-81ED-4DB2-BD59-A6C34878D82A}">
                    <a16:rowId xmlns:a16="http://schemas.microsoft.com/office/drawing/2014/main" val="2451063043"/>
                  </a:ext>
                </a:extLst>
              </a:tr>
              <a:tr h="190500">
                <a:tc>
                  <a:txBody>
                    <a:bodyPr/>
                    <a:lstStyle/>
                    <a:p>
                      <a:pPr algn="l" fontAlgn="b"/>
                      <a:r>
                        <a:rPr lang="en-US" sz="1100" b="0" i="0" u="none" strike="noStrike">
                          <a:solidFill>
                            <a:srgbClr val="000000"/>
                          </a:solidFill>
                          <a:effectLst/>
                          <a:latin typeface="Calibri" panose="020F0502020204030204" pitchFamily="34" charset="0"/>
                        </a:rPr>
                        <a:t>One Source Communications</a:t>
                      </a:r>
                    </a:p>
                  </a:txBody>
                  <a:tcPr marL="9525" marR="9525" marT="9525" marB="0" anchor="b">
                    <a:lnL>
                      <a:noFill/>
                    </a:lnL>
                    <a:lnR>
                      <a:noFill/>
                    </a:lnR>
                    <a:lnT>
                      <a:noFill/>
                    </a:lnT>
                    <a:lnB>
                      <a:noFill/>
                    </a:lnB>
                  </a:tcPr>
                </a:tc>
                <a:extLst>
                  <a:ext uri="{0D108BD9-81ED-4DB2-BD59-A6C34878D82A}">
                    <a16:rowId xmlns:a16="http://schemas.microsoft.com/office/drawing/2014/main" val="214466569"/>
                  </a:ext>
                </a:extLst>
              </a:tr>
              <a:tr h="190500">
                <a:tc>
                  <a:txBody>
                    <a:bodyPr/>
                    <a:lstStyle/>
                    <a:p>
                      <a:pPr algn="l" fontAlgn="b"/>
                      <a:r>
                        <a:rPr lang="en-US" sz="1100" b="0" i="0" u="none" strike="noStrike">
                          <a:solidFill>
                            <a:srgbClr val="000000"/>
                          </a:solidFill>
                          <a:effectLst/>
                          <a:latin typeface="Calibri" panose="020F0502020204030204" pitchFamily="34" charset="0"/>
                        </a:rPr>
                        <a:t>Carolina Technical Plastics Corp</a:t>
                      </a:r>
                    </a:p>
                  </a:txBody>
                  <a:tcPr marL="9525" marR="9525" marT="9525" marB="0" anchor="b">
                    <a:lnL>
                      <a:noFill/>
                    </a:lnL>
                    <a:lnR>
                      <a:noFill/>
                    </a:lnR>
                    <a:lnT>
                      <a:noFill/>
                    </a:lnT>
                    <a:lnB>
                      <a:noFill/>
                    </a:lnB>
                  </a:tcPr>
                </a:tc>
                <a:extLst>
                  <a:ext uri="{0D108BD9-81ED-4DB2-BD59-A6C34878D82A}">
                    <a16:rowId xmlns:a16="http://schemas.microsoft.com/office/drawing/2014/main" val="3128064187"/>
                  </a:ext>
                </a:extLst>
              </a:tr>
              <a:tr h="190500">
                <a:tc>
                  <a:txBody>
                    <a:bodyPr/>
                    <a:lstStyle/>
                    <a:p>
                      <a:pPr algn="l" fontAlgn="b"/>
                      <a:r>
                        <a:rPr lang="en-US" sz="1100" b="0" i="0" u="none" strike="noStrike">
                          <a:solidFill>
                            <a:srgbClr val="000000"/>
                          </a:solidFill>
                          <a:effectLst/>
                          <a:latin typeface="Calibri" panose="020F0502020204030204" pitchFamily="34" charset="0"/>
                        </a:rPr>
                        <a:t>First South Bank</a:t>
                      </a:r>
                    </a:p>
                  </a:txBody>
                  <a:tcPr marL="9525" marR="9525" marT="9525" marB="0" anchor="b">
                    <a:lnL>
                      <a:noFill/>
                    </a:lnL>
                    <a:lnR>
                      <a:noFill/>
                    </a:lnR>
                    <a:lnT>
                      <a:noFill/>
                    </a:lnT>
                    <a:lnB>
                      <a:noFill/>
                    </a:lnB>
                  </a:tcPr>
                </a:tc>
                <a:extLst>
                  <a:ext uri="{0D108BD9-81ED-4DB2-BD59-A6C34878D82A}">
                    <a16:rowId xmlns:a16="http://schemas.microsoft.com/office/drawing/2014/main" val="2919891269"/>
                  </a:ext>
                </a:extLst>
              </a:tr>
              <a:tr h="190500">
                <a:tc>
                  <a:txBody>
                    <a:bodyPr/>
                    <a:lstStyle/>
                    <a:p>
                      <a:pPr algn="l" fontAlgn="b"/>
                      <a:r>
                        <a:rPr lang="en-US" sz="1100" b="0" i="0" u="none" strike="noStrike">
                          <a:solidFill>
                            <a:srgbClr val="000000"/>
                          </a:solidFill>
                          <a:effectLst/>
                          <a:latin typeface="Calibri" panose="020F0502020204030204" pitchFamily="34" charset="0"/>
                        </a:rPr>
                        <a:t>Blue Arbor Inc.</a:t>
                      </a:r>
                    </a:p>
                  </a:txBody>
                  <a:tcPr marL="9525" marR="9525" marT="9525" marB="0" anchor="b">
                    <a:lnL>
                      <a:noFill/>
                    </a:lnL>
                    <a:lnR>
                      <a:noFill/>
                    </a:lnR>
                    <a:lnT>
                      <a:noFill/>
                    </a:lnT>
                    <a:lnB>
                      <a:noFill/>
                    </a:lnB>
                  </a:tcPr>
                </a:tc>
                <a:extLst>
                  <a:ext uri="{0D108BD9-81ED-4DB2-BD59-A6C34878D82A}">
                    <a16:rowId xmlns:a16="http://schemas.microsoft.com/office/drawing/2014/main" val="628378395"/>
                  </a:ext>
                </a:extLst>
              </a:tr>
              <a:tr h="190500">
                <a:tc>
                  <a:txBody>
                    <a:bodyPr/>
                    <a:lstStyle/>
                    <a:p>
                      <a:pPr algn="l" fontAlgn="b"/>
                      <a:r>
                        <a:rPr lang="en-US" sz="1100" b="0" i="0" u="none" strike="noStrike">
                          <a:solidFill>
                            <a:srgbClr val="000000"/>
                          </a:solidFill>
                          <a:effectLst/>
                          <a:latin typeface="Calibri" panose="020F0502020204030204" pitchFamily="34" charset="0"/>
                        </a:rPr>
                        <a:t>PAS USA Inc.</a:t>
                      </a:r>
                    </a:p>
                  </a:txBody>
                  <a:tcPr marL="9525" marR="9525" marT="9525" marB="0" anchor="b">
                    <a:lnL>
                      <a:noFill/>
                    </a:lnL>
                    <a:lnR>
                      <a:noFill/>
                    </a:lnR>
                    <a:lnT>
                      <a:noFill/>
                    </a:lnT>
                    <a:lnB>
                      <a:noFill/>
                    </a:lnB>
                  </a:tcPr>
                </a:tc>
                <a:extLst>
                  <a:ext uri="{0D108BD9-81ED-4DB2-BD59-A6C34878D82A}">
                    <a16:rowId xmlns:a16="http://schemas.microsoft.com/office/drawing/2014/main" val="3887524688"/>
                  </a:ext>
                </a:extLst>
              </a:tr>
              <a:tr h="190500">
                <a:tc>
                  <a:txBody>
                    <a:bodyPr/>
                    <a:lstStyle/>
                    <a:p>
                      <a:pPr algn="l" fontAlgn="b"/>
                      <a:r>
                        <a:rPr lang="en-US" sz="1100" b="0" i="0" u="none" strike="noStrike">
                          <a:solidFill>
                            <a:srgbClr val="000000"/>
                          </a:solidFill>
                          <a:effectLst/>
                          <a:latin typeface="Calibri" panose="020F0502020204030204" pitchFamily="34" charset="0"/>
                        </a:rPr>
                        <a:t>idX Impressions</a:t>
                      </a:r>
                    </a:p>
                  </a:txBody>
                  <a:tcPr marL="9525" marR="9525" marT="9525" marB="0" anchor="b">
                    <a:lnL>
                      <a:noFill/>
                    </a:lnL>
                    <a:lnR>
                      <a:noFill/>
                    </a:lnR>
                    <a:lnT>
                      <a:noFill/>
                    </a:lnT>
                    <a:lnB>
                      <a:noFill/>
                    </a:lnB>
                  </a:tcPr>
                </a:tc>
                <a:extLst>
                  <a:ext uri="{0D108BD9-81ED-4DB2-BD59-A6C34878D82A}">
                    <a16:rowId xmlns:a16="http://schemas.microsoft.com/office/drawing/2014/main" val="3163670052"/>
                  </a:ext>
                </a:extLst>
              </a:tr>
              <a:tr h="190500">
                <a:tc>
                  <a:txBody>
                    <a:bodyPr/>
                    <a:lstStyle/>
                    <a:p>
                      <a:pPr algn="l" fontAlgn="b"/>
                      <a:r>
                        <a:rPr lang="en-US" sz="1100" b="0" i="0" u="none" strike="noStrike">
                          <a:solidFill>
                            <a:srgbClr val="000000"/>
                          </a:solidFill>
                          <a:effectLst/>
                          <a:latin typeface="Calibri" panose="020F0502020204030204" pitchFamily="34" charset="0"/>
                        </a:rPr>
                        <a:t>Holden Temporaries Inc.</a:t>
                      </a:r>
                    </a:p>
                  </a:txBody>
                  <a:tcPr marL="9525" marR="9525" marT="9525" marB="0" anchor="b">
                    <a:lnL>
                      <a:noFill/>
                    </a:lnL>
                    <a:lnR>
                      <a:noFill/>
                    </a:lnR>
                    <a:lnT>
                      <a:noFill/>
                    </a:lnT>
                    <a:lnB>
                      <a:noFill/>
                    </a:lnB>
                  </a:tcPr>
                </a:tc>
                <a:extLst>
                  <a:ext uri="{0D108BD9-81ED-4DB2-BD59-A6C34878D82A}">
                    <a16:rowId xmlns:a16="http://schemas.microsoft.com/office/drawing/2014/main" val="182969479"/>
                  </a:ext>
                </a:extLst>
              </a:tr>
              <a:tr h="190500">
                <a:tc>
                  <a:txBody>
                    <a:bodyPr/>
                    <a:lstStyle/>
                    <a:p>
                      <a:pPr algn="l" fontAlgn="b"/>
                      <a:r>
                        <a:rPr lang="en-US" sz="1100" b="0" i="0" u="none" strike="noStrike">
                          <a:solidFill>
                            <a:srgbClr val="000000"/>
                          </a:solidFill>
                          <a:effectLst/>
                          <a:latin typeface="Calibri" panose="020F0502020204030204" pitchFamily="34" charset="0"/>
                        </a:rPr>
                        <a:t>Mid-East Commission</a:t>
                      </a:r>
                    </a:p>
                  </a:txBody>
                  <a:tcPr marL="9525" marR="9525" marT="9525" marB="0" anchor="b">
                    <a:lnL>
                      <a:noFill/>
                    </a:lnL>
                    <a:lnR>
                      <a:noFill/>
                    </a:lnR>
                    <a:lnT>
                      <a:noFill/>
                    </a:lnT>
                    <a:lnB>
                      <a:noFill/>
                    </a:lnB>
                  </a:tcPr>
                </a:tc>
                <a:extLst>
                  <a:ext uri="{0D108BD9-81ED-4DB2-BD59-A6C34878D82A}">
                    <a16:rowId xmlns:a16="http://schemas.microsoft.com/office/drawing/2014/main" val="2560106842"/>
                  </a:ext>
                </a:extLst>
              </a:tr>
              <a:tr h="190500">
                <a:tc>
                  <a:txBody>
                    <a:bodyPr/>
                    <a:lstStyle/>
                    <a:p>
                      <a:pPr algn="l" fontAlgn="b"/>
                      <a:r>
                        <a:rPr lang="en-US" sz="1100" b="0" i="0" u="none" strike="noStrike">
                          <a:solidFill>
                            <a:srgbClr val="000000"/>
                          </a:solidFill>
                          <a:effectLst/>
                          <a:latin typeface="Calibri" panose="020F0502020204030204" pitchFamily="34" charset="0"/>
                        </a:rPr>
                        <a:t>Pantego Plantation Gourmet Foods</a:t>
                      </a:r>
                    </a:p>
                  </a:txBody>
                  <a:tcPr marL="9525" marR="9525" marT="9525" marB="0" anchor="b">
                    <a:lnL>
                      <a:noFill/>
                    </a:lnL>
                    <a:lnR>
                      <a:noFill/>
                    </a:lnR>
                    <a:lnT>
                      <a:noFill/>
                    </a:lnT>
                    <a:lnB>
                      <a:noFill/>
                    </a:lnB>
                  </a:tcPr>
                </a:tc>
                <a:extLst>
                  <a:ext uri="{0D108BD9-81ED-4DB2-BD59-A6C34878D82A}">
                    <a16:rowId xmlns:a16="http://schemas.microsoft.com/office/drawing/2014/main" val="3616137592"/>
                  </a:ext>
                </a:extLst>
              </a:tr>
              <a:tr h="190500">
                <a:tc>
                  <a:txBody>
                    <a:bodyPr/>
                    <a:lstStyle/>
                    <a:p>
                      <a:pPr algn="l" fontAlgn="b"/>
                      <a:r>
                        <a:rPr lang="en-US" sz="1100" b="0" i="0" u="none" strike="noStrike">
                          <a:solidFill>
                            <a:srgbClr val="000000"/>
                          </a:solidFill>
                          <a:effectLst/>
                          <a:latin typeface="Calibri" panose="020F0502020204030204" pitchFamily="34" charset="0"/>
                        </a:rPr>
                        <a:t>Roebuck Staffing Company</a:t>
                      </a:r>
                    </a:p>
                  </a:txBody>
                  <a:tcPr marL="9525" marR="9525" marT="9525" marB="0" anchor="b">
                    <a:lnL>
                      <a:noFill/>
                    </a:lnL>
                    <a:lnR>
                      <a:noFill/>
                    </a:lnR>
                    <a:lnT>
                      <a:noFill/>
                    </a:lnT>
                    <a:lnB>
                      <a:noFill/>
                    </a:lnB>
                  </a:tcPr>
                </a:tc>
                <a:extLst>
                  <a:ext uri="{0D108BD9-81ED-4DB2-BD59-A6C34878D82A}">
                    <a16:rowId xmlns:a16="http://schemas.microsoft.com/office/drawing/2014/main" val="1362151358"/>
                  </a:ext>
                </a:extLst>
              </a:tr>
              <a:tr h="190500">
                <a:tc>
                  <a:txBody>
                    <a:bodyPr/>
                    <a:lstStyle/>
                    <a:p>
                      <a:pPr algn="l" fontAlgn="b"/>
                      <a:r>
                        <a:rPr lang="en-US" sz="1100" b="0" i="0" u="none" strike="noStrike" dirty="0">
                          <a:solidFill>
                            <a:srgbClr val="000000"/>
                          </a:solidFill>
                          <a:effectLst/>
                          <a:latin typeface="Calibri" panose="020F0502020204030204" pitchFamily="34" charset="0"/>
                        </a:rPr>
                        <a:t>Dudley Landscaping &amp; Tree Service</a:t>
                      </a:r>
                    </a:p>
                  </a:txBody>
                  <a:tcPr marL="9525" marR="9525" marT="9525" marB="0" anchor="b">
                    <a:lnL>
                      <a:noFill/>
                    </a:lnL>
                    <a:lnR>
                      <a:noFill/>
                    </a:lnR>
                    <a:lnT>
                      <a:noFill/>
                    </a:lnT>
                    <a:lnB>
                      <a:noFill/>
                    </a:lnB>
                  </a:tcPr>
                </a:tc>
                <a:extLst>
                  <a:ext uri="{0D108BD9-81ED-4DB2-BD59-A6C34878D82A}">
                    <a16:rowId xmlns:a16="http://schemas.microsoft.com/office/drawing/2014/main" val="1563171055"/>
                  </a:ext>
                </a:extLst>
              </a:tr>
            </a:tbl>
          </a:graphicData>
        </a:graphic>
      </p:graphicFrame>
      <p:graphicFrame>
        <p:nvGraphicFramePr>
          <p:cNvPr id="7" name="Table 6">
            <a:extLst>
              <a:ext uri="{FF2B5EF4-FFF2-40B4-BE49-F238E27FC236}">
                <a16:creationId xmlns:a16="http://schemas.microsoft.com/office/drawing/2014/main" id="{F3575044-C974-42DE-9157-1203A9D1380D}"/>
              </a:ext>
            </a:extLst>
          </p:cNvPr>
          <p:cNvGraphicFramePr>
            <a:graphicFrameLocks noGrp="1"/>
          </p:cNvGraphicFramePr>
          <p:nvPr>
            <p:extLst>
              <p:ext uri="{D42A27DB-BD31-4B8C-83A1-F6EECF244321}">
                <p14:modId xmlns:p14="http://schemas.microsoft.com/office/powerpoint/2010/main" val="2554604994"/>
              </p:ext>
            </p:extLst>
          </p:nvPr>
        </p:nvGraphicFramePr>
        <p:xfrm>
          <a:off x="6029132" y="1957388"/>
          <a:ext cx="2774950" cy="3810000"/>
        </p:xfrm>
        <a:graphic>
          <a:graphicData uri="http://schemas.openxmlformats.org/drawingml/2006/table">
            <a:tbl>
              <a:tblPr/>
              <a:tblGrid>
                <a:gridCol w="2774950">
                  <a:extLst>
                    <a:ext uri="{9D8B030D-6E8A-4147-A177-3AD203B41FA5}">
                      <a16:colId xmlns:a16="http://schemas.microsoft.com/office/drawing/2014/main" val="2243242010"/>
                    </a:ext>
                  </a:extLst>
                </a:gridCol>
              </a:tblGrid>
              <a:tr h="190500">
                <a:tc>
                  <a:txBody>
                    <a:bodyPr/>
                    <a:lstStyle/>
                    <a:p>
                      <a:pPr algn="l" fontAlgn="b"/>
                      <a:r>
                        <a:rPr lang="en-US" sz="1100" b="0" i="0" u="none" strike="noStrike" dirty="0">
                          <a:solidFill>
                            <a:srgbClr val="000000"/>
                          </a:solidFill>
                          <a:effectLst/>
                          <a:latin typeface="Calibri" panose="020F0502020204030204" pitchFamily="34" charset="0"/>
                        </a:rPr>
                        <a:t>Mega Force Staffing Group</a:t>
                      </a:r>
                    </a:p>
                  </a:txBody>
                  <a:tcPr marL="9525" marR="9525" marT="9525" marB="0" anchor="b">
                    <a:lnL>
                      <a:noFill/>
                    </a:lnL>
                    <a:lnR>
                      <a:noFill/>
                    </a:lnR>
                    <a:lnT>
                      <a:noFill/>
                    </a:lnT>
                    <a:lnB>
                      <a:noFill/>
                    </a:lnB>
                  </a:tcPr>
                </a:tc>
                <a:extLst>
                  <a:ext uri="{0D108BD9-81ED-4DB2-BD59-A6C34878D82A}">
                    <a16:rowId xmlns:a16="http://schemas.microsoft.com/office/drawing/2014/main" val="1954530058"/>
                  </a:ext>
                </a:extLst>
              </a:tr>
              <a:tr h="190500">
                <a:tc>
                  <a:txBody>
                    <a:bodyPr/>
                    <a:lstStyle/>
                    <a:p>
                      <a:pPr algn="l" fontAlgn="b"/>
                      <a:r>
                        <a:rPr lang="en-US" sz="1100" b="0" i="0" u="none" strike="noStrike">
                          <a:solidFill>
                            <a:srgbClr val="000000"/>
                          </a:solidFill>
                          <a:effectLst/>
                          <a:latin typeface="Calibri" panose="020F0502020204030204" pitchFamily="34" charset="0"/>
                        </a:rPr>
                        <a:t>Clarcor</a:t>
                      </a:r>
                    </a:p>
                  </a:txBody>
                  <a:tcPr marL="9525" marR="9525" marT="9525" marB="0" anchor="b">
                    <a:lnL>
                      <a:noFill/>
                    </a:lnL>
                    <a:lnR>
                      <a:noFill/>
                    </a:lnR>
                    <a:lnT>
                      <a:noFill/>
                    </a:lnT>
                    <a:lnB>
                      <a:noFill/>
                    </a:lnB>
                  </a:tcPr>
                </a:tc>
                <a:extLst>
                  <a:ext uri="{0D108BD9-81ED-4DB2-BD59-A6C34878D82A}">
                    <a16:rowId xmlns:a16="http://schemas.microsoft.com/office/drawing/2014/main" val="754987547"/>
                  </a:ext>
                </a:extLst>
              </a:tr>
              <a:tr h="190500">
                <a:tc>
                  <a:txBody>
                    <a:bodyPr/>
                    <a:lstStyle/>
                    <a:p>
                      <a:pPr algn="l" fontAlgn="b"/>
                      <a:r>
                        <a:rPr lang="en-US" sz="1100" b="0" i="0" u="none" strike="noStrike">
                          <a:solidFill>
                            <a:srgbClr val="000000"/>
                          </a:solidFill>
                          <a:effectLst/>
                          <a:latin typeface="Calibri" panose="020F0502020204030204" pitchFamily="34" charset="0"/>
                        </a:rPr>
                        <a:t>Greene Lamp Community Action</a:t>
                      </a:r>
                    </a:p>
                  </a:txBody>
                  <a:tcPr marL="9525" marR="9525" marT="9525" marB="0" anchor="b">
                    <a:lnL>
                      <a:noFill/>
                    </a:lnL>
                    <a:lnR>
                      <a:noFill/>
                    </a:lnR>
                    <a:lnT>
                      <a:noFill/>
                    </a:lnT>
                    <a:lnB>
                      <a:noFill/>
                    </a:lnB>
                  </a:tcPr>
                </a:tc>
                <a:extLst>
                  <a:ext uri="{0D108BD9-81ED-4DB2-BD59-A6C34878D82A}">
                    <a16:rowId xmlns:a16="http://schemas.microsoft.com/office/drawing/2014/main" val="3787906635"/>
                  </a:ext>
                </a:extLst>
              </a:tr>
              <a:tr h="190500">
                <a:tc>
                  <a:txBody>
                    <a:bodyPr/>
                    <a:lstStyle/>
                    <a:p>
                      <a:pPr algn="l" fontAlgn="b"/>
                      <a:r>
                        <a:rPr lang="en-US" sz="1100" b="0" i="0" u="none" strike="noStrike">
                          <a:solidFill>
                            <a:srgbClr val="000000"/>
                          </a:solidFill>
                          <a:effectLst/>
                          <a:latin typeface="Calibri" panose="020F0502020204030204" pitchFamily="34" charset="0"/>
                        </a:rPr>
                        <a:t>Jernigan Oil Company Inc.</a:t>
                      </a:r>
                    </a:p>
                  </a:txBody>
                  <a:tcPr marL="9525" marR="9525" marT="9525" marB="0" anchor="b">
                    <a:lnL>
                      <a:noFill/>
                    </a:lnL>
                    <a:lnR>
                      <a:noFill/>
                    </a:lnR>
                    <a:lnT>
                      <a:noFill/>
                    </a:lnT>
                    <a:lnB>
                      <a:noFill/>
                    </a:lnB>
                  </a:tcPr>
                </a:tc>
                <a:extLst>
                  <a:ext uri="{0D108BD9-81ED-4DB2-BD59-A6C34878D82A}">
                    <a16:rowId xmlns:a16="http://schemas.microsoft.com/office/drawing/2014/main" val="1072184890"/>
                  </a:ext>
                </a:extLst>
              </a:tr>
              <a:tr h="190500">
                <a:tc>
                  <a:txBody>
                    <a:bodyPr/>
                    <a:lstStyle/>
                    <a:p>
                      <a:pPr algn="l" fontAlgn="b"/>
                      <a:r>
                        <a:rPr lang="en-US" sz="1100" b="0" i="0" u="none" strike="noStrike">
                          <a:solidFill>
                            <a:srgbClr val="000000"/>
                          </a:solidFill>
                          <a:effectLst/>
                          <a:latin typeface="Calibri" panose="020F0502020204030204" pitchFamily="34" charset="0"/>
                        </a:rPr>
                        <a:t>Duck Thru Food Stores</a:t>
                      </a:r>
                    </a:p>
                  </a:txBody>
                  <a:tcPr marL="9525" marR="9525" marT="9525" marB="0" anchor="b">
                    <a:lnL>
                      <a:noFill/>
                    </a:lnL>
                    <a:lnR>
                      <a:noFill/>
                    </a:lnR>
                    <a:lnT>
                      <a:noFill/>
                    </a:lnT>
                    <a:lnB>
                      <a:noFill/>
                    </a:lnB>
                  </a:tcPr>
                </a:tc>
                <a:extLst>
                  <a:ext uri="{0D108BD9-81ED-4DB2-BD59-A6C34878D82A}">
                    <a16:rowId xmlns:a16="http://schemas.microsoft.com/office/drawing/2014/main" val="1324828182"/>
                  </a:ext>
                </a:extLst>
              </a:tr>
              <a:tr h="190500">
                <a:tc>
                  <a:txBody>
                    <a:bodyPr/>
                    <a:lstStyle/>
                    <a:p>
                      <a:pPr algn="l" fontAlgn="b"/>
                      <a:r>
                        <a:rPr lang="en-US" sz="1100" b="0" i="0" u="none" strike="noStrike">
                          <a:solidFill>
                            <a:srgbClr val="000000"/>
                          </a:solidFill>
                          <a:effectLst/>
                          <a:latin typeface="Calibri" panose="020F0502020204030204" pitchFamily="34" charset="0"/>
                        </a:rPr>
                        <a:t>Regino Q Workforce Development Board</a:t>
                      </a:r>
                    </a:p>
                  </a:txBody>
                  <a:tcPr marL="9525" marR="9525" marT="9525" marB="0" anchor="b">
                    <a:lnL>
                      <a:noFill/>
                    </a:lnL>
                    <a:lnR>
                      <a:noFill/>
                    </a:lnR>
                    <a:lnT>
                      <a:noFill/>
                    </a:lnT>
                    <a:lnB>
                      <a:noFill/>
                    </a:lnB>
                  </a:tcPr>
                </a:tc>
                <a:extLst>
                  <a:ext uri="{0D108BD9-81ED-4DB2-BD59-A6C34878D82A}">
                    <a16:rowId xmlns:a16="http://schemas.microsoft.com/office/drawing/2014/main" val="3239207951"/>
                  </a:ext>
                </a:extLst>
              </a:tr>
              <a:tr h="190500">
                <a:tc>
                  <a:txBody>
                    <a:bodyPr/>
                    <a:lstStyle/>
                    <a:p>
                      <a:pPr algn="l" fontAlgn="b"/>
                      <a:r>
                        <a:rPr lang="en-US" sz="1100" b="0" i="0" u="none" strike="noStrike">
                          <a:solidFill>
                            <a:srgbClr val="000000"/>
                          </a:solidFill>
                          <a:effectLst/>
                          <a:latin typeface="Calibri" panose="020F0502020204030204" pitchFamily="34" charset="0"/>
                        </a:rPr>
                        <a:t>Carteret General Hospital</a:t>
                      </a:r>
                    </a:p>
                  </a:txBody>
                  <a:tcPr marL="9525" marR="9525" marT="9525" marB="0" anchor="b">
                    <a:lnL>
                      <a:noFill/>
                    </a:lnL>
                    <a:lnR>
                      <a:noFill/>
                    </a:lnR>
                    <a:lnT>
                      <a:noFill/>
                    </a:lnT>
                    <a:lnB>
                      <a:noFill/>
                    </a:lnB>
                  </a:tcPr>
                </a:tc>
                <a:extLst>
                  <a:ext uri="{0D108BD9-81ED-4DB2-BD59-A6C34878D82A}">
                    <a16:rowId xmlns:a16="http://schemas.microsoft.com/office/drawing/2014/main" val="2296337227"/>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DSS</a:t>
                      </a:r>
                    </a:p>
                  </a:txBody>
                  <a:tcPr marL="9525" marR="9525" marT="9525" marB="0" anchor="b">
                    <a:lnL>
                      <a:noFill/>
                    </a:lnL>
                    <a:lnR>
                      <a:noFill/>
                    </a:lnR>
                    <a:lnT>
                      <a:noFill/>
                    </a:lnT>
                    <a:lnB>
                      <a:noFill/>
                    </a:lnB>
                  </a:tcPr>
                </a:tc>
                <a:extLst>
                  <a:ext uri="{0D108BD9-81ED-4DB2-BD59-A6C34878D82A}">
                    <a16:rowId xmlns:a16="http://schemas.microsoft.com/office/drawing/2014/main" val="1098495823"/>
                  </a:ext>
                </a:extLst>
              </a:tr>
              <a:tr h="190500">
                <a:tc>
                  <a:txBody>
                    <a:bodyPr/>
                    <a:lstStyle/>
                    <a:p>
                      <a:pPr algn="l" fontAlgn="b"/>
                      <a:r>
                        <a:rPr lang="en-US" sz="1100" b="0" i="0" u="none" strike="noStrike">
                          <a:solidFill>
                            <a:srgbClr val="000000"/>
                          </a:solidFill>
                          <a:effectLst/>
                          <a:latin typeface="Calibri" panose="020F0502020204030204" pitchFamily="34" charset="0"/>
                        </a:rPr>
                        <a:t>Domtar Paper Company - Plymouth Mill</a:t>
                      </a:r>
                    </a:p>
                  </a:txBody>
                  <a:tcPr marL="9525" marR="9525" marT="9525" marB="0" anchor="b">
                    <a:lnL>
                      <a:noFill/>
                    </a:lnL>
                    <a:lnR>
                      <a:noFill/>
                    </a:lnR>
                    <a:lnT>
                      <a:noFill/>
                    </a:lnT>
                    <a:lnB>
                      <a:noFill/>
                    </a:lnB>
                  </a:tcPr>
                </a:tc>
                <a:extLst>
                  <a:ext uri="{0D108BD9-81ED-4DB2-BD59-A6C34878D82A}">
                    <a16:rowId xmlns:a16="http://schemas.microsoft.com/office/drawing/2014/main" val="1747341696"/>
                  </a:ext>
                </a:extLst>
              </a:tr>
              <a:tr h="190500">
                <a:tc>
                  <a:txBody>
                    <a:bodyPr/>
                    <a:lstStyle/>
                    <a:p>
                      <a:pPr algn="l" fontAlgn="b"/>
                      <a:r>
                        <a:rPr lang="en-US" sz="1100" b="0" i="0" u="none" strike="noStrike">
                          <a:solidFill>
                            <a:srgbClr val="000000"/>
                          </a:solidFill>
                          <a:effectLst/>
                          <a:latin typeface="Calibri" panose="020F0502020204030204" pitchFamily="34" charset="0"/>
                        </a:rPr>
                        <a:t>Carver Machine Works Inc</a:t>
                      </a:r>
                    </a:p>
                  </a:txBody>
                  <a:tcPr marL="9525" marR="9525" marT="9525" marB="0" anchor="b">
                    <a:lnL>
                      <a:noFill/>
                    </a:lnL>
                    <a:lnR>
                      <a:noFill/>
                    </a:lnR>
                    <a:lnT>
                      <a:noFill/>
                    </a:lnT>
                    <a:lnB>
                      <a:noFill/>
                    </a:lnB>
                  </a:tcPr>
                </a:tc>
                <a:extLst>
                  <a:ext uri="{0D108BD9-81ED-4DB2-BD59-A6C34878D82A}">
                    <a16:rowId xmlns:a16="http://schemas.microsoft.com/office/drawing/2014/main" val="3971363730"/>
                  </a:ext>
                </a:extLst>
              </a:tr>
              <a:tr h="190500">
                <a:tc>
                  <a:txBody>
                    <a:bodyPr/>
                    <a:lstStyle/>
                    <a:p>
                      <a:pPr algn="l" fontAlgn="b"/>
                      <a:r>
                        <a:rPr lang="en-US" sz="1100" b="0" i="0" u="none" strike="noStrike">
                          <a:solidFill>
                            <a:srgbClr val="000000"/>
                          </a:solidFill>
                          <a:effectLst/>
                          <a:latin typeface="Calibri" panose="020F0502020204030204" pitchFamily="34" charset="0"/>
                        </a:rPr>
                        <a:t>Professional Staffing Solutions LLC</a:t>
                      </a:r>
                    </a:p>
                  </a:txBody>
                  <a:tcPr marL="9525" marR="9525" marT="9525" marB="0" anchor="b">
                    <a:lnL>
                      <a:noFill/>
                    </a:lnL>
                    <a:lnR>
                      <a:noFill/>
                    </a:lnR>
                    <a:lnT>
                      <a:noFill/>
                    </a:lnT>
                    <a:lnB>
                      <a:noFill/>
                    </a:lnB>
                  </a:tcPr>
                </a:tc>
                <a:extLst>
                  <a:ext uri="{0D108BD9-81ED-4DB2-BD59-A6C34878D82A}">
                    <a16:rowId xmlns:a16="http://schemas.microsoft.com/office/drawing/2014/main" val="1335872574"/>
                  </a:ext>
                </a:extLst>
              </a:tr>
              <a:tr h="190500">
                <a:tc>
                  <a:txBody>
                    <a:bodyPr/>
                    <a:lstStyle/>
                    <a:p>
                      <a:pPr algn="l" fontAlgn="b"/>
                      <a:r>
                        <a:rPr lang="en-US" sz="1100" b="0" i="0" u="none" strike="noStrike">
                          <a:solidFill>
                            <a:srgbClr val="000000"/>
                          </a:solidFill>
                          <a:effectLst/>
                          <a:latin typeface="Calibri" panose="020F0502020204030204" pitchFamily="34" charset="0"/>
                        </a:rPr>
                        <a:t>ITW Medical - Coeur</a:t>
                      </a:r>
                    </a:p>
                  </a:txBody>
                  <a:tcPr marL="9525" marR="9525" marT="9525" marB="0" anchor="b">
                    <a:lnL>
                      <a:noFill/>
                    </a:lnL>
                    <a:lnR>
                      <a:noFill/>
                    </a:lnR>
                    <a:lnT>
                      <a:noFill/>
                    </a:lnT>
                    <a:lnB>
                      <a:noFill/>
                    </a:lnB>
                  </a:tcPr>
                </a:tc>
                <a:extLst>
                  <a:ext uri="{0D108BD9-81ED-4DB2-BD59-A6C34878D82A}">
                    <a16:rowId xmlns:a16="http://schemas.microsoft.com/office/drawing/2014/main" val="1730642338"/>
                  </a:ext>
                </a:extLst>
              </a:tr>
              <a:tr h="190500">
                <a:tc>
                  <a:txBody>
                    <a:bodyPr/>
                    <a:lstStyle/>
                    <a:p>
                      <a:pPr algn="l" fontAlgn="b"/>
                      <a:r>
                        <a:rPr lang="en-US" sz="1100" b="0" i="0" u="none" strike="noStrike">
                          <a:solidFill>
                            <a:srgbClr val="000000"/>
                          </a:solidFill>
                          <a:effectLst/>
                          <a:latin typeface="Calibri" panose="020F0502020204030204" pitchFamily="34" charset="0"/>
                        </a:rPr>
                        <a:t>Camfil USA Inc.</a:t>
                      </a:r>
                    </a:p>
                  </a:txBody>
                  <a:tcPr marL="9525" marR="9525" marT="9525" marB="0" anchor="b">
                    <a:lnL>
                      <a:noFill/>
                    </a:lnL>
                    <a:lnR>
                      <a:noFill/>
                    </a:lnR>
                    <a:lnT>
                      <a:noFill/>
                    </a:lnT>
                    <a:lnB>
                      <a:noFill/>
                    </a:lnB>
                  </a:tcPr>
                </a:tc>
                <a:extLst>
                  <a:ext uri="{0D108BD9-81ED-4DB2-BD59-A6C34878D82A}">
                    <a16:rowId xmlns:a16="http://schemas.microsoft.com/office/drawing/2014/main" val="4267204500"/>
                  </a:ext>
                </a:extLst>
              </a:tr>
              <a:tr h="190500">
                <a:tc>
                  <a:txBody>
                    <a:bodyPr/>
                    <a:lstStyle/>
                    <a:p>
                      <a:pPr algn="l" fontAlgn="b"/>
                      <a:r>
                        <a:rPr lang="en-US" sz="1100" b="0" i="0" u="none" strike="noStrike">
                          <a:solidFill>
                            <a:srgbClr val="000000"/>
                          </a:solidFill>
                          <a:effectLst/>
                          <a:latin typeface="Calibri" panose="020F0502020204030204" pitchFamily="34" charset="0"/>
                        </a:rPr>
                        <a:t>Pippin Resource Group</a:t>
                      </a:r>
                    </a:p>
                  </a:txBody>
                  <a:tcPr marL="9525" marR="9525" marT="9525" marB="0" anchor="b">
                    <a:lnL>
                      <a:noFill/>
                    </a:lnL>
                    <a:lnR>
                      <a:noFill/>
                    </a:lnR>
                    <a:lnT>
                      <a:noFill/>
                    </a:lnT>
                    <a:lnB>
                      <a:noFill/>
                    </a:lnB>
                  </a:tcPr>
                </a:tc>
                <a:extLst>
                  <a:ext uri="{0D108BD9-81ED-4DB2-BD59-A6C34878D82A}">
                    <a16:rowId xmlns:a16="http://schemas.microsoft.com/office/drawing/2014/main" val="69469929"/>
                  </a:ext>
                </a:extLst>
              </a:tr>
              <a:tr h="190500">
                <a:tc>
                  <a:txBody>
                    <a:bodyPr/>
                    <a:lstStyle/>
                    <a:p>
                      <a:pPr algn="l" fontAlgn="b"/>
                      <a:r>
                        <a:rPr lang="en-US" sz="1100" b="0" i="0" u="none" strike="noStrike">
                          <a:solidFill>
                            <a:srgbClr val="000000"/>
                          </a:solidFill>
                          <a:effectLst/>
                          <a:latin typeface="Calibri" panose="020F0502020204030204" pitchFamily="34" charset="0"/>
                        </a:rPr>
                        <a:t>Ready Hire Staffing</a:t>
                      </a:r>
                    </a:p>
                  </a:txBody>
                  <a:tcPr marL="9525" marR="9525" marT="9525" marB="0" anchor="b">
                    <a:lnL>
                      <a:noFill/>
                    </a:lnL>
                    <a:lnR>
                      <a:noFill/>
                    </a:lnR>
                    <a:lnT>
                      <a:noFill/>
                    </a:lnT>
                    <a:lnB>
                      <a:noFill/>
                    </a:lnB>
                  </a:tcPr>
                </a:tc>
                <a:extLst>
                  <a:ext uri="{0D108BD9-81ED-4DB2-BD59-A6C34878D82A}">
                    <a16:rowId xmlns:a16="http://schemas.microsoft.com/office/drawing/2014/main" val="62980400"/>
                  </a:ext>
                </a:extLst>
              </a:tr>
              <a:tr h="190500">
                <a:tc>
                  <a:txBody>
                    <a:bodyPr/>
                    <a:lstStyle/>
                    <a:p>
                      <a:pPr algn="l" fontAlgn="b"/>
                      <a:r>
                        <a:rPr lang="en-US" sz="1100" b="0" i="0" u="none" strike="noStrike">
                          <a:solidFill>
                            <a:srgbClr val="000000"/>
                          </a:solidFill>
                          <a:effectLst/>
                          <a:latin typeface="Calibri" panose="020F0502020204030204" pitchFamily="34" charset="0"/>
                        </a:rPr>
                        <a:t>Eastern Radiologists Washington</a:t>
                      </a:r>
                    </a:p>
                  </a:txBody>
                  <a:tcPr marL="9525" marR="9525" marT="9525" marB="0" anchor="b">
                    <a:lnL>
                      <a:noFill/>
                    </a:lnL>
                    <a:lnR>
                      <a:noFill/>
                    </a:lnR>
                    <a:lnT>
                      <a:noFill/>
                    </a:lnT>
                    <a:lnB>
                      <a:noFill/>
                    </a:lnB>
                  </a:tcPr>
                </a:tc>
                <a:extLst>
                  <a:ext uri="{0D108BD9-81ED-4DB2-BD59-A6C34878D82A}">
                    <a16:rowId xmlns:a16="http://schemas.microsoft.com/office/drawing/2014/main" val="3894950139"/>
                  </a:ext>
                </a:extLst>
              </a:tr>
              <a:tr h="190500">
                <a:tc>
                  <a:txBody>
                    <a:bodyPr/>
                    <a:lstStyle/>
                    <a:p>
                      <a:pPr algn="l" fontAlgn="b"/>
                      <a:r>
                        <a:rPr lang="en-US" sz="1100" b="0" i="0" u="none" strike="noStrike">
                          <a:solidFill>
                            <a:srgbClr val="000000"/>
                          </a:solidFill>
                          <a:effectLst/>
                          <a:latin typeface="Calibri" panose="020F0502020204030204" pitchFamily="34" charset="0"/>
                        </a:rPr>
                        <a:t>Ruth's House</a:t>
                      </a:r>
                    </a:p>
                  </a:txBody>
                  <a:tcPr marL="9525" marR="9525" marT="9525" marB="0" anchor="b">
                    <a:lnL>
                      <a:noFill/>
                    </a:lnL>
                    <a:lnR>
                      <a:noFill/>
                    </a:lnR>
                    <a:lnT>
                      <a:noFill/>
                    </a:lnT>
                    <a:lnB>
                      <a:noFill/>
                    </a:lnB>
                  </a:tcPr>
                </a:tc>
                <a:extLst>
                  <a:ext uri="{0D108BD9-81ED-4DB2-BD59-A6C34878D82A}">
                    <a16:rowId xmlns:a16="http://schemas.microsoft.com/office/drawing/2014/main" val="605148101"/>
                  </a:ext>
                </a:extLst>
              </a:tr>
              <a:tr h="190500">
                <a:tc>
                  <a:txBody>
                    <a:bodyPr/>
                    <a:lstStyle/>
                    <a:p>
                      <a:pPr algn="l" fontAlgn="b"/>
                      <a:r>
                        <a:rPr lang="en-US" sz="1100" b="0" i="0" u="none" strike="noStrike">
                          <a:solidFill>
                            <a:srgbClr val="000000"/>
                          </a:solidFill>
                          <a:effectLst/>
                          <a:latin typeface="Calibri" panose="020F0502020204030204" pitchFamily="34" charset="0"/>
                        </a:rPr>
                        <a:t>Kirlin Carolina's</a:t>
                      </a:r>
                    </a:p>
                  </a:txBody>
                  <a:tcPr marL="9525" marR="9525" marT="9525" marB="0" anchor="b">
                    <a:lnL>
                      <a:noFill/>
                    </a:lnL>
                    <a:lnR>
                      <a:noFill/>
                    </a:lnR>
                    <a:lnT>
                      <a:noFill/>
                    </a:lnT>
                    <a:lnB>
                      <a:noFill/>
                    </a:lnB>
                  </a:tcPr>
                </a:tc>
                <a:extLst>
                  <a:ext uri="{0D108BD9-81ED-4DB2-BD59-A6C34878D82A}">
                    <a16:rowId xmlns:a16="http://schemas.microsoft.com/office/drawing/2014/main" val="2145371246"/>
                  </a:ext>
                </a:extLst>
              </a:tr>
              <a:tr h="190500">
                <a:tc>
                  <a:txBody>
                    <a:bodyPr/>
                    <a:lstStyle/>
                    <a:p>
                      <a:pPr algn="l" fontAlgn="b"/>
                      <a:r>
                        <a:rPr lang="en-US" sz="1100" b="0" i="0" u="none" strike="noStrike">
                          <a:solidFill>
                            <a:srgbClr val="000000"/>
                          </a:solidFill>
                          <a:effectLst/>
                          <a:latin typeface="Calibri" panose="020F0502020204030204" pitchFamily="34" charset="0"/>
                        </a:rPr>
                        <a:t>Bosch Siemens Home Applicance Group</a:t>
                      </a:r>
                    </a:p>
                  </a:txBody>
                  <a:tcPr marL="9525" marR="9525" marT="9525" marB="0" anchor="b">
                    <a:lnL>
                      <a:noFill/>
                    </a:lnL>
                    <a:lnR>
                      <a:noFill/>
                    </a:lnR>
                    <a:lnT>
                      <a:noFill/>
                    </a:lnT>
                    <a:lnB>
                      <a:noFill/>
                    </a:lnB>
                  </a:tcPr>
                </a:tc>
                <a:extLst>
                  <a:ext uri="{0D108BD9-81ED-4DB2-BD59-A6C34878D82A}">
                    <a16:rowId xmlns:a16="http://schemas.microsoft.com/office/drawing/2014/main" val="1240125853"/>
                  </a:ext>
                </a:extLst>
              </a:tr>
              <a:tr h="190500">
                <a:tc>
                  <a:txBody>
                    <a:bodyPr/>
                    <a:lstStyle/>
                    <a:p>
                      <a:pPr algn="l" fontAlgn="b"/>
                      <a:r>
                        <a:rPr lang="en-US" sz="1100" b="0" i="0" u="none" strike="noStrike" dirty="0">
                          <a:solidFill>
                            <a:srgbClr val="000000"/>
                          </a:solidFill>
                          <a:effectLst/>
                          <a:latin typeface="Calibri" panose="020F0502020204030204" pitchFamily="34" charset="0"/>
                        </a:rPr>
                        <a:t>NC Division of Vocational Rehabilitation</a:t>
                      </a:r>
                    </a:p>
                  </a:txBody>
                  <a:tcPr marL="9525" marR="9525" marT="9525" marB="0" anchor="b">
                    <a:lnL>
                      <a:noFill/>
                    </a:lnL>
                    <a:lnR>
                      <a:noFill/>
                    </a:lnR>
                    <a:lnT>
                      <a:noFill/>
                    </a:lnT>
                    <a:lnB>
                      <a:noFill/>
                    </a:lnB>
                  </a:tcPr>
                </a:tc>
                <a:extLst>
                  <a:ext uri="{0D108BD9-81ED-4DB2-BD59-A6C34878D82A}">
                    <a16:rowId xmlns:a16="http://schemas.microsoft.com/office/drawing/2014/main" val="323046034"/>
                  </a:ext>
                </a:extLst>
              </a:tr>
            </a:tbl>
          </a:graphicData>
        </a:graphic>
      </p:graphicFrame>
      <p:graphicFrame>
        <p:nvGraphicFramePr>
          <p:cNvPr id="8" name="Table 7">
            <a:extLst>
              <a:ext uri="{FF2B5EF4-FFF2-40B4-BE49-F238E27FC236}">
                <a16:creationId xmlns:a16="http://schemas.microsoft.com/office/drawing/2014/main" id="{AA1ED195-AA1A-40D8-A8D4-B08A45F749D9}"/>
              </a:ext>
            </a:extLst>
          </p:cNvPr>
          <p:cNvGraphicFramePr>
            <a:graphicFrameLocks noGrp="1"/>
          </p:cNvGraphicFramePr>
          <p:nvPr>
            <p:extLst>
              <p:ext uri="{D42A27DB-BD31-4B8C-83A1-F6EECF244321}">
                <p14:modId xmlns:p14="http://schemas.microsoft.com/office/powerpoint/2010/main" val="1922800004"/>
              </p:ext>
            </p:extLst>
          </p:nvPr>
        </p:nvGraphicFramePr>
        <p:xfrm>
          <a:off x="8804082" y="1957388"/>
          <a:ext cx="4635500" cy="3810000"/>
        </p:xfrm>
        <a:graphic>
          <a:graphicData uri="http://schemas.openxmlformats.org/drawingml/2006/table">
            <a:tbl>
              <a:tblPr/>
              <a:tblGrid>
                <a:gridCol w="4635500">
                  <a:extLst>
                    <a:ext uri="{9D8B030D-6E8A-4147-A177-3AD203B41FA5}">
                      <a16:colId xmlns:a16="http://schemas.microsoft.com/office/drawing/2014/main" val="3085362175"/>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Carolina Store Fixtures</a:t>
                      </a:r>
                    </a:p>
                  </a:txBody>
                  <a:tcPr marL="9525" marR="9525" marT="9525" marB="0" anchor="b">
                    <a:lnL>
                      <a:noFill/>
                    </a:lnL>
                    <a:lnR>
                      <a:noFill/>
                    </a:lnR>
                    <a:lnT>
                      <a:noFill/>
                    </a:lnT>
                    <a:lnB>
                      <a:noFill/>
                    </a:lnB>
                  </a:tcPr>
                </a:tc>
                <a:extLst>
                  <a:ext uri="{0D108BD9-81ED-4DB2-BD59-A6C34878D82A}">
                    <a16:rowId xmlns:a16="http://schemas.microsoft.com/office/drawing/2014/main" val="1546564448"/>
                  </a:ext>
                </a:extLst>
              </a:tr>
              <a:tr h="190500">
                <a:tc>
                  <a:txBody>
                    <a:bodyPr/>
                    <a:lstStyle/>
                    <a:p>
                      <a:pPr algn="l" fontAlgn="b"/>
                      <a:r>
                        <a:rPr lang="en-US" sz="1100" b="0" i="0" u="none" strike="noStrike">
                          <a:solidFill>
                            <a:srgbClr val="000000"/>
                          </a:solidFill>
                          <a:effectLst/>
                          <a:latin typeface="Calibri" panose="020F0502020204030204" pitchFamily="34" charset="0"/>
                        </a:rPr>
                        <a:t>Precision Pallet LLC</a:t>
                      </a:r>
                    </a:p>
                  </a:txBody>
                  <a:tcPr marL="9525" marR="9525" marT="9525" marB="0" anchor="b">
                    <a:lnL>
                      <a:noFill/>
                    </a:lnL>
                    <a:lnR>
                      <a:noFill/>
                    </a:lnR>
                    <a:lnT>
                      <a:noFill/>
                    </a:lnT>
                    <a:lnB>
                      <a:noFill/>
                    </a:lnB>
                  </a:tcPr>
                </a:tc>
                <a:extLst>
                  <a:ext uri="{0D108BD9-81ED-4DB2-BD59-A6C34878D82A}">
                    <a16:rowId xmlns:a16="http://schemas.microsoft.com/office/drawing/2014/main" val="3617433165"/>
                  </a:ext>
                </a:extLst>
              </a:tr>
              <a:tr h="190500">
                <a:tc>
                  <a:txBody>
                    <a:bodyPr/>
                    <a:lstStyle/>
                    <a:p>
                      <a:pPr algn="l" fontAlgn="b"/>
                      <a:r>
                        <a:rPr lang="en-US" sz="1100" b="0" i="0" u="none" strike="noStrike">
                          <a:solidFill>
                            <a:srgbClr val="000000"/>
                          </a:solidFill>
                          <a:effectLst/>
                          <a:latin typeface="Calibri" panose="020F0502020204030204" pitchFamily="34" charset="0"/>
                        </a:rPr>
                        <a:t>Syfan USA</a:t>
                      </a:r>
                    </a:p>
                  </a:txBody>
                  <a:tcPr marL="9525" marR="9525" marT="9525" marB="0" anchor="b">
                    <a:lnL>
                      <a:noFill/>
                    </a:lnL>
                    <a:lnR>
                      <a:noFill/>
                    </a:lnR>
                    <a:lnT>
                      <a:noFill/>
                    </a:lnT>
                    <a:lnB>
                      <a:noFill/>
                    </a:lnB>
                  </a:tcPr>
                </a:tc>
                <a:extLst>
                  <a:ext uri="{0D108BD9-81ED-4DB2-BD59-A6C34878D82A}">
                    <a16:rowId xmlns:a16="http://schemas.microsoft.com/office/drawing/2014/main" val="3995059728"/>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Economic Development</a:t>
                      </a:r>
                    </a:p>
                  </a:txBody>
                  <a:tcPr marL="9525" marR="9525" marT="9525" marB="0" anchor="b">
                    <a:lnL>
                      <a:noFill/>
                    </a:lnL>
                    <a:lnR>
                      <a:noFill/>
                    </a:lnR>
                    <a:lnT>
                      <a:noFill/>
                    </a:lnT>
                    <a:lnB>
                      <a:noFill/>
                    </a:lnB>
                  </a:tcPr>
                </a:tc>
                <a:extLst>
                  <a:ext uri="{0D108BD9-81ED-4DB2-BD59-A6C34878D82A}">
                    <a16:rowId xmlns:a16="http://schemas.microsoft.com/office/drawing/2014/main" val="4063161636"/>
                  </a:ext>
                </a:extLst>
              </a:tr>
              <a:tr h="190500">
                <a:tc>
                  <a:txBody>
                    <a:bodyPr/>
                    <a:lstStyle/>
                    <a:p>
                      <a:pPr algn="l" fontAlgn="b"/>
                      <a:r>
                        <a:rPr lang="en-US" sz="1100" b="0" i="0" u="none" strike="noStrike" dirty="0">
                          <a:solidFill>
                            <a:srgbClr val="000000"/>
                          </a:solidFill>
                          <a:effectLst/>
                          <a:latin typeface="Calibri" panose="020F0502020204030204" pitchFamily="34" charset="0"/>
                        </a:rPr>
                        <a:t>Oak Ridge Industries</a:t>
                      </a:r>
                    </a:p>
                  </a:txBody>
                  <a:tcPr marL="9525" marR="9525" marT="9525" marB="0" anchor="b">
                    <a:lnL>
                      <a:noFill/>
                    </a:lnL>
                    <a:lnR>
                      <a:noFill/>
                    </a:lnR>
                    <a:lnT>
                      <a:noFill/>
                    </a:lnT>
                    <a:lnB>
                      <a:noFill/>
                    </a:lnB>
                  </a:tcPr>
                </a:tc>
                <a:extLst>
                  <a:ext uri="{0D108BD9-81ED-4DB2-BD59-A6C34878D82A}">
                    <a16:rowId xmlns:a16="http://schemas.microsoft.com/office/drawing/2014/main" val="3604356168"/>
                  </a:ext>
                </a:extLst>
              </a:tr>
              <a:tr h="190500">
                <a:tc>
                  <a:txBody>
                    <a:bodyPr/>
                    <a:lstStyle/>
                    <a:p>
                      <a:pPr algn="l" fontAlgn="b"/>
                      <a:r>
                        <a:rPr lang="en-US" sz="1100" b="0" i="0" u="none" strike="noStrike">
                          <a:solidFill>
                            <a:srgbClr val="000000"/>
                          </a:solidFill>
                          <a:effectLst/>
                          <a:latin typeface="Calibri" panose="020F0502020204030204" pitchFamily="34" charset="0"/>
                        </a:rPr>
                        <a:t>Mid-East Commission</a:t>
                      </a:r>
                    </a:p>
                  </a:txBody>
                  <a:tcPr marL="9525" marR="9525" marT="9525" marB="0" anchor="b">
                    <a:lnL>
                      <a:noFill/>
                    </a:lnL>
                    <a:lnR>
                      <a:noFill/>
                    </a:lnR>
                    <a:lnT>
                      <a:noFill/>
                    </a:lnT>
                    <a:lnB>
                      <a:noFill/>
                    </a:lnB>
                  </a:tcPr>
                </a:tc>
                <a:extLst>
                  <a:ext uri="{0D108BD9-81ED-4DB2-BD59-A6C34878D82A}">
                    <a16:rowId xmlns:a16="http://schemas.microsoft.com/office/drawing/2014/main" val="3321056850"/>
                  </a:ext>
                </a:extLst>
              </a:tr>
              <a:tr h="190500">
                <a:tc>
                  <a:txBody>
                    <a:bodyPr/>
                    <a:lstStyle/>
                    <a:p>
                      <a:pPr algn="l" fontAlgn="b"/>
                      <a:r>
                        <a:rPr lang="en-US" sz="1100" b="0" i="0" u="none" strike="noStrike">
                          <a:solidFill>
                            <a:srgbClr val="000000"/>
                          </a:solidFill>
                          <a:effectLst/>
                          <a:latin typeface="Calibri" panose="020F0502020204030204" pitchFamily="34" charset="0"/>
                        </a:rPr>
                        <a:t>SERVPRO of Bath</a:t>
                      </a:r>
                    </a:p>
                  </a:txBody>
                  <a:tcPr marL="9525" marR="9525" marT="9525" marB="0" anchor="b">
                    <a:lnL>
                      <a:noFill/>
                    </a:lnL>
                    <a:lnR>
                      <a:noFill/>
                    </a:lnR>
                    <a:lnT>
                      <a:noFill/>
                    </a:lnT>
                    <a:lnB>
                      <a:noFill/>
                    </a:lnB>
                  </a:tcPr>
                </a:tc>
                <a:extLst>
                  <a:ext uri="{0D108BD9-81ED-4DB2-BD59-A6C34878D82A}">
                    <a16:rowId xmlns:a16="http://schemas.microsoft.com/office/drawing/2014/main" val="3496893747"/>
                  </a:ext>
                </a:extLst>
              </a:tr>
              <a:tr h="190500">
                <a:tc>
                  <a:txBody>
                    <a:bodyPr/>
                    <a:lstStyle/>
                    <a:p>
                      <a:pPr algn="l" fontAlgn="b"/>
                      <a:r>
                        <a:rPr lang="en-US" sz="1100" b="0" i="0" u="none" strike="noStrike">
                          <a:solidFill>
                            <a:srgbClr val="000000"/>
                          </a:solidFill>
                          <a:effectLst/>
                          <a:latin typeface="Calibri" panose="020F0502020204030204" pitchFamily="34" charset="0"/>
                        </a:rPr>
                        <a:t>Carver Machine Works Inc.</a:t>
                      </a:r>
                    </a:p>
                  </a:txBody>
                  <a:tcPr marL="9525" marR="9525" marT="9525" marB="0" anchor="b">
                    <a:lnL>
                      <a:noFill/>
                    </a:lnL>
                    <a:lnR>
                      <a:noFill/>
                    </a:lnR>
                    <a:lnT>
                      <a:noFill/>
                    </a:lnT>
                    <a:lnB>
                      <a:noFill/>
                    </a:lnB>
                  </a:tcPr>
                </a:tc>
                <a:extLst>
                  <a:ext uri="{0D108BD9-81ED-4DB2-BD59-A6C34878D82A}">
                    <a16:rowId xmlns:a16="http://schemas.microsoft.com/office/drawing/2014/main" val="584052259"/>
                  </a:ext>
                </a:extLst>
              </a:tr>
              <a:tr h="190500">
                <a:tc>
                  <a:txBody>
                    <a:bodyPr/>
                    <a:lstStyle/>
                    <a:p>
                      <a:pPr algn="l" fontAlgn="b"/>
                      <a:r>
                        <a:rPr lang="en-US" sz="1100" b="0" i="0" u="none" strike="noStrike">
                          <a:solidFill>
                            <a:srgbClr val="000000"/>
                          </a:solidFill>
                          <a:effectLst/>
                          <a:latin typeface="Calibri" panose="020F0502020204030204" pitchFamily="34" charset="0"/>
                        </a:rPr>
                        <a:t>River City Construction</a:t>
                      </a:r>
                    </a:p>
                  </a:txBody>
                  <a:tcPr marL="9525" marR="9525" marT="9525" marB="0" anchor="b">
                    <a:lnL>
                      <a:noFill/>
                    </a:lnL>
                    <a:lnR>
                      <a:noFill/>
                    </a:lnR>
                    <a:lnT>
                      <a:noFill/>
                    </a:lnT>
                    <a:lnB>
                      <a:noFill/>
                    </a:lnB>
                  </a:tcPr>
                </a:tc>
                <a:extLst>
                  <a:ext uri="{0D108BD9-81ED-4DB2-BD59-A6C34878D82A}">
                    <a16:rowId xmlns:a16="http://schemas.microsoft.com/office/drawing/2014/main" val="820916862"/>
                  </a:ext>
                </a:extLst>
              </a:tr>
              <a:tr h="190500">
                <a:tc>
                  <a:txBody>
                    <a:bodyPr/>
                    <a:lstStyle/>
                    <a:p>
                      <a:pPr algn="l" fontAlgn="b"/>
                      <a:r>
                        <a:rPr lang="en-US" sz="1100" b="0" i="0" u="none" strike="noStrike">
                          <a:solidFill>
                            <a:srgbClr val="000000"/>
                          </a:solidFill>
                          <a:effectLst/>
                          <a:latin typeface="Calibri" panose="020F0502020204030204" pitchFamily="34" charset="0"/>
                        </a:rPr>
                        <a:t>Washington-Beaufort County Chamber of Commerce</a:t>
                      </a:r>
                    </a:p>
                  </a:txBody>
                  <a:tcPr marL="9525" marR="9525" marT="9525" marB="0" anchor="b">
                    <a:lnL>
                      <a:noFill/>
                    </a:lnL>
                    <a:lnR>
                      <a:noFill/>
                    </a:lnR>
                    <a:lnT>
                      <a:noFill/>
                    </a:lnT>
                    <a:lnB>
                      <a:noFill/>
                    </a:lnB>
                  </a:tcPr>
                </a:tc>
                <a:extLst>
                  <a:ext uri="{0D108BD9-81ED-4DB2-BD59-A6C34878D82A}">
                    <a16:rowId xmlns:a16="http://schemas.microsoft.com/office/drawing/2014/main" val="1268882368"/>
                  </a:ext>
                </a:extLst>
              </a:tr>
              <a:tr h="190500">
                <a:tc>
                  <a:txBody>
                    <a:bodyPr/>
                    <a:lstStyle/>
                    <a:p>
                      <a:pPr algn="l" fontAlgn="b"/>
                      <a:r>
                        <a:rPr lang="en-US" sz="1100" b="0" i="0" u="none" strike="noStrike">
                          <a:solidFill>
                            <a:srgbClr val="000000"/>
                          </a:solidFill>
                          <a:effectLst/>
                          <a:latin typeface="Calibri" panose="020F0502020204030204" pitchFamily="34" charset="0"/>
                        </a:rPr>
                        <a:t>Vidant Beaufort Hospital</a:t>
                      </a:r>
                    </a:p>
                  </a:txBody>
                  <a:tcPr marL="9525" marR="9525" marT="9525" marB="0" anchor="b">
                    <a:lnL>
                      <a:noFill/>
                    </a:lnL>
                    <a:lnR>
                      <a:noFill/>
                    </a:lnR>
                    <a:lnT>
                      <a:noFill/>
                    </a:lnT>
                    <a:lnB>
                      <a:noFill/>
                    </a:lnB>
                  </a:tcPr>
                </a:tc>
                <a:extLst>
                  <a:ext uri="{0D108BD9-81ED-4DB2-BD59-A6C34878D82A}">
                    <a16:rowId xmlns:a16="http://schemas.microsoft.com/office/drawing/2014/main" val="416276395"/>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NCWorks Career Center</a:t>
                      </a:r>
                    </a:p>
                  </a:txBody>
                  <a:tcPr marL="9525" marR="9525" marT="9525" marB="0" anchor="b">
                    <a:lnL>
                      <a:noFill/>
                    </a:lnL>
                    <a:lnR>
                      <a:noFill/>
                    </a:lnR>
                    <a:lnT>
                      <a:noFill/>
                    </a:lnT>
                    <a:lnB>
                      <a:noFill/>
                    </a:lnB>
                  </a:tcPr>
                </a:tc>
                <a:extLst>
                  <a:ext uri="{0D108BD9-81ED-4DB2-BD59-A6C34878D82A}">
                    <a16:rowId xmlns:a16="http://schemas.microsoft.com/office/drawing/2014/main" val="2473628662"/>
                  </a:ext>
                </a:extLst>
              </a:tr>
              <a:tr h="190500">
                <a:tc>
                  <a:txBody>
                    <a:bodyPr/>
                    <a:lstStyle/>
                    <a:p>
                      <a:pPr algn="l" fontAlgn="b"/>
                      <a:r>
                        <a:rPr lang="en-US" sz="1100" b="0" i="0" u="none" strike="noStrike">
                          <a:solidFill>
                            <a:srgbClr val="000000"/>
                          </a:solidFill>
                          <a:effectLst/>
                          <a:latin typeface="Calibri" panose="020F0502020204030204" pitchFamily="34" charset="0"/>
                        </a:rPr>
                        <a:t>Beaufort County Economic Development</a:t>
                      </a:r>
                    </a:p>
                  </a:txBody>
                  <a:tcPr marL="9525" marR="9525" marT="9525" marB="0" anchor="b">
                    <a:lnL>
                      <a:noFill/>
                    </a:lnL>
                    <a:lnR>
                      <a:noFill/>
                    </a:lnR>
                    <a:lnT>
                      <a:noFill/>
                    </a:lnT>
                    <a:lnB>
                      <a:noFill/>
                    </a:lnB>
                  </a:tcPr>
                </a:tc>
                <a:extLst>
                  <a:ext uri="{0D108BD9-81ED-4DB2-BD59-A6C34878D82A}">
                    <a16:rowId xmlns:a16="http://schemas.microsoft.com/office/drawing/2014/main" val="760383808"/>
                  </a:ext>
                </a:extLst>
              </a:tr>
              <a:tr h="190500">
                <a:tc>
                  <a:txBody>
                    <a:bodyPr/>
                    <a:lstStyle/>
                    <a:p>
                      <a:pPr algn="l" fontAlgn="b"/>
                      <a:r>
                        <a:rPr lang="en-US" sz="1100" b="0" i="0" u="none" strike="noStrike">
                          <a:solidFill>
                            <a:srgbClr val="000000"/>
                          </a:solidFill>
                          <a:effectLst/>
                          <a:latin typeface="Calibri" panose="020F0502020204030204" pitchFamily="34" charset="0"/>
                        </a:rPr>
                        <a:t>Region Q Workforce Development Board</a:t>
                      </a:r>
                    </a:p>
                  </a:txBody>
                  <a:tcPr marL="9525" marR="9525" marT="9525" marB="0" anchor="b">
                    <a:lnL>
                      <a:noFill/>
                    </a:lnL>
                    <a:lnR>
                      <a:noFill/>
                    </a:lnR>
                    <a:lnT>
                      <a:noFill/>
                    </a:lnT>
                    <a:lnB>
                      <a:noFill/>
                    </a:lnB>
                  </a:tcPr>
                </a:tc>
                <a:extLst>
                  <a:ext uri="{0D108BD9-81ED-4DB2-BD59-A6C34878D82A}">
                    <a16:rowId xmlns:a16="http://schemas.microsoft.com/office/drawing/2014/main" val="3253581703"/>
                  </a:ext>
                </a:extLst>
              </a:tr>
              <a:tr h="190500">
                <a:tc>
                  <a:txBody>
                    <a:bodyPr/>
                    <a:lstStyle/>
                    <a:p>
                      <a:pPr algn="l" fontAlgn="b"/>
                      <a:r>
                        <a:rPr lang="en-US" sz="1100" b="0" i="0" u="none" strike="noStrike">
                          <a:solidFill>
                            <a:srgbClr val="000000"/>
                          </a:solidFill>
                          <a:effectLst/>
                          <a:latin typeface="Calibri" panose="020F0502020204030204" pitchFamily="34" charset="0"/>
                        </a:rPr>
                        <a:t>Cole's Electric Motor Shop</a:t>
                      </a:r>
                    </a:p>
                  </a:txBody>
                  <a:tcPr marL="9525" marR="9525" marT="9525" marB="0" anchor="b">
                    <a:lnL>
                      <a:noFill/>
                    </a:lnL>
                    <a:lnR>
                      <a:noFill/>
                    </a:lnR>
                    <a:lnT>
                      <a:noFill/>
                    </a:lnT>
                    <a:lnB>
                      <a:noFill/>
                    </a:lnB>
                  </a:tcPr>
                </a:tc>
                <a:extLst>
                  <a:ext uri="{0D108BD9-81ED-4DB2-BD59-A6C34878D82A}">
                    <a16:rowId xmlns:a16="http://schemas.microsoft.com/office/drawing/2014/main" val="2817903330"/>
                  </a:ext>
                </a:extLst>
              </a:tr>
              <a:tr h="190500">
                <a:tc>
                  <a:txBody>
                    <a:bodyPr/>
                    <a:lstStyle/>
                    <a:p>
                      <a:pPr algn="l" fontAlgn="b"/>
                      <a:r>
                        <a:rPr lang="en-US" sz="1100" b="0" i="0" u="none" strike="noStrike">
                          <a:solidFill>
                            <a:srgbClr val="000000"/>
                          </a:solidFill>
                          <a:effectLst/>
                          <a:latin typeface="Calibri" panose="020F0502020204030204" pitchFamily="34" charset="0"/>
                        </a:rPr>
                        <a:t>Mayo Appliance Solutions</a:t>
                      </a:r>
                    </a:p>
                  </a:txBody>
                  <a:tcPr marL="9525" marR="9525" marT="9525" marB="0" anchor="b">
                    <a:lnL>
                      <a:noFill/>
                    </a:lnL>
                    <a:lnR>
                      <a:noFill/>
                    </a:lnR>
                    <a:lnT>
                      <a:noFill/>
                    </a:lnT>
                    <a:lnB>
                      <a:noFill/>
                    </a:lnB>
                  </a:tcPr>
                </a:tc>
                <a:extLst>
                  <a:ext uri="{0D108BD9-81ED-4DB2-BD59-A6C34878D82A}">
                    <a16:rowId xmlns:a16="http://schemas.microsoft.com/office/drawing/2014/main" val="2611534213"/>
                  </a:ext>
                </a:extLst>
              </a:tr>
              <a:tr h="190500">
                <a:tc>
                  <a:txBody>
                    <a:bodyPr/>
                    <a:lstStyle/>
                    <a:p>
                      <a:pPr algn="l" fontAlgn="b"/>
                      <a:r>
                        <a:rPr lang="en-US" sz="1100" b="0" i="0" u="none" strike="noStrike">
                          <a:solidFill>
                            <a:srgbClr val="000000"/>
                          </a:solidFill>
                          <a:effectLst/>
                          <a:latin typeface="Calibri" panose="020F0502020204030204" pitchFamily="34" charset="0"/>
                        </a:rPr>
                        <a:t>Main Street Scoops</a:t>
                      </a:r>
                    </a:p>
                  </a:txBody>
                  <a:tcPr marL="9525" marR="9525" marT="9525" marB="0" anchor="b">
                    <a:lnL>
                      <a:noFill/>
                    </a:lnL>
                    <a:lnR>
                      <a:noFill/>
                    </a:lnR>
                    <a:lnT>
                      <a:noFill/>
                    </a:lnT>
                    <a:lnB>
                      <a:noFill/>
                    </a:lnB>
                  </a:tcPr>
                </a:tc>
                <a:extLst>
                  <a:ext uri="{0D108BD9-81ED-4DB2-BD59-A6C34878D82A}">
                    <a16:rowId xmlns:a16="http://schemas.microsoft.com/office/drawing/2014/main" val="127211422"/>
                  </a:ext>
                </a:extLst>
              </a:tr>
              <a:tr h="190500">
                <a:tc>
                  <a:txBody>
                    <a:bodyPr/>
                    <a:lstStyle/>
                    <a:p>
                      <a:pPr algn="l" fontAlgn="b"/>
                      <a:r>
                        <a:rPr lang="en-US" sz="1100" b="0" i="0" u="none" strike="noStrike">
                          <a:solidFill>
                            <a:srgbClr val="000000"/>
                          </a:solidFill>
                          <a:effectLst/>
                          <a:latin typeface="Calibri" panose="020F0502020204030204" pitchFamily="34" charset="0"/>
                        </a:rPr>
                        <a:t>Radcliffe Marine Inc</a:t>
                      </a:r>
                    </a:p>
                  </a:txBody>
                  <a:tcPr marL="9525" marR="9525" marT="9525" marB="0" anchor="b">
                    <a:lnL>
                      <a:noFill/>
                    </a:lnL>
                    <a:lnR>
                      <a:noFill/>
                    </a:lnR>
                    <a:lnT>
                      <a:noFill/>
                    </a:lnT>
                    <a:lnB>
                      <a:noFill/>
                    </a:lnB>
                  </a:tcPr>
                </a:tc>
                <a:extLst>
                  <a:ext uri="{0D108BD9-81ED-4DB2-BD59-A6C34878D82A}">
                    <a16:rowId xmlns:a16="http://schemas.microsoft.com/office/drawing/2014/main" val="823768087"/>
                  </a:ext>
                </a:extLst>
              </a:tr>
              <a:tr h="190500">
                <a:tc>
                  <a:txBody>
                    <a:bodyPr/>
                    <a:lstStyle/>
                    <a:p>
                      <a:pPr algn="l" fontAlgn="b"/>
                      <a:r>
                        <a:rPr lang="en-US" sz="1100" b="0" i="0" u="none" strike="noStrike">
                          <a:solidFill>
                            <a:srgbClr val="000000"/>
                          </a:solidFill>
                          <a:effectLst/>
                          <a:latin typeface="Calibri" panose="020F0502020204030204" pitchFamily="34" charset="0"/>
                        </a:rPr>
                        <a:t>Fish Hooks Cafe</a:t>
                      </a:r>
                    </a:p>
                  </a:txBody>
                  <a:tcPr marL="9525" marR="9525" marT="9525" marB="0" anchor="b">
                    <a:lnL>
                      <a:noFill/>
                    </a:lnL>
                    <a:lnR>
                      <a:noFill/>
                    </a:lnR>
                    <a:lnT>
                      <a:noFill/>
                    </a:lnT>
                    <a:lnB>
                      <a:noFill/>
                    </a:lnB>
                  </a:tcPr>
                </a:tc>
                <a:extLst>
                  <a:ext uri="{0D108BD9-81ED-4DB2-BD59-A6C34878D82A}">
                    <a16:rowId xmlns:a16="http://schemas.microsoft.com/office/drawing/2014/main" val="56158729"/>
                  </a:ext>
                </a:extLst>
              </a:tr>
              <a:tr h="190500">
                <a:tc>
                  <a:txBody>
                    <a:bodyPr/>
                    <a:lstStyle/>
                    <a:p>
                      <a:pPr algn="l" fontAlgn="b"/>
                      <a:r>
                        <a:rPr lang="en-US" sz="1100" b="0" i="0" u="none" strike="noStrike" dirty="0">
                          <a:solidFill>
                            <a:srgbClr val="000000"/>
                          </a:solidFill>
                          <a:effectLst/>
                          <a:latin typeface="Calibri" panose="020F0502020204030204" pitchFamily="34" charset="0"/>
                        </a:rPr>
                        <a:t>Jarrett Bay </a:t>
                      </a:r>
                      <a:r>
                        <a:rPr lang="en-US" sz="1100" b="0" i="0" u="none" strike="noStrike" dirty="0" err="1">
                          <a:solidFill>
                            <a:srgbClr val="000000"/>
                          </a:solidFill>
                          <a:effectLst/>
                          <a:latin typeface="Calibri" panose="020F0502020204030204" pitchFamily="34" charset="0"/>
                        </a:rPr>
                        <a:t>Boatworks</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12470318"/>
                  </a:ext>
                </a:extLst>
              </a:tr>
            </a:tbl>
          </a:graphicData>
        </a:graphic>
      </p:graphicFrame>
    </p:spTree>
    <p:extLst>
      <p:ext uri="{BB962C8B-B14F-4D97-AF65-F5344CB8AC3E}">
        <p14:creationId xmlns:p14="http://schemas.microsoft.com/office/powerpoint/2010/main" val="85494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537712" y="0"/>
            <a:ext cx="36511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C7D123-BEC2-493C-AA05-14050083AE21}"/>
              </a:ext>
            </a:extLst>
          </p:cNvPr>
          <p:cNvSpPr txBox="1"/>
          <p:nvPr/>
        </p:nvSpPr>
        <p:spPr>
          <a:xfrm>
            <a:off x="8756353" y="535691"/>
            <a:ext cx="3213864" cy="4893647"/>
          </a:xfrm>
          <a:prstGeom prst="rect">
            <a:avLst/>
          </a:prstGeom>
          <a:noFill/>
        </p:spPr>
        <p:txBody>
          <a:bodyPr wrap="square" rtlCol="0" anchor="ctr">
            <a:spAutoFit/>
          </a:bodyPr>
          <a:lstStyle/>
          <a:p>
            <a:r>
              <a:rPr lang="en-US" sz="2400" dirty="0">
                <a:solidFill>
                  <a:schemeClr val="bg1"/>
                </a:solidFill>
                <a:latin typeface="Arial Black" panose="020B0A04020102020204" pitchFamily="34" charset="0"/>
              </a:rPr>
              <a:t>The National Career Readiness Certification consists of the Applied Math, Graphic Literacy, and Workplace Documents assessments. </a:t>
            </a:r>
          </a:p>
          <a:p>
            <a:endParaRPr lang="en-US" sz="2800" dirty="0">
              <a:solidFill>
                <a:schemeClr val="bg1"/>
              </a:solidFill>
              <a:latin typeface="Arial Black" panose="020B0A04020102020204" pitchFamily="34" charset="0"/>
            </a:endParaRPr>
          </a:p>
          <a:p>
            <a:r>
              <a:rPr lang="en-US" sz="3300" dirty="0">
                <a:solidFill>
                  <a:schemeClr val="accent3"/>
                </a:solidFill>
                <a:latin typeface="Arial Black" panose="020B0A04020102020204" pitchFamily="34" charset="0"/>
              </a:rPr>
              <a:t>Scholarships Available!</a:t>
            </a:r>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261" y="6232302"/>
            <a:ext cx="2282049" cy="430092"/>
          </a:xfrm>
          <a:prstGeom prst="rect">
            <a:avLst/>
          </a:prstGeom>
        </p:spPr>
      </p:pic>
      <p:pic>
        <p:nvPicPr>
          <p:cNvPr id="18" name="Picture 17">
            <a:extLst>
              <a:ext uri="{FF2B5EF4-FFF2-40B4-BE49-F238E27FC236}">
                <a16:creationId xmlns:a16="http://schemas.microsoft.com/office/drawing/2014/main" id="{EDD5803E-E448-4F0A-BBBE-C0A6CE5C6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8" y="366637"/>
            <a:ext cx="3396962" cy="497811"/>
          </a:xfrm>
          <a:prstGeom prst="rect">
            <a:avLst/>
          </a:prstGeom>
        </p:spPr>
      </p:pic>
      <p:graphicFrame>
        <p:nvGraphicFramePr>
          <p:cNvPr id="10" name="Table 9">
            <a:extLst>
              <a:ext uri="{FF2B5EF4-FFF2-40B4-BE49-F238E27FC236}">
                <a16:creationId xmlns:a16="http://schemas.microsoft.com/office/drawing/2014/main" id="{C47267B9-29BB-4BEF-BD18-1D5031F94E2F}"/>
              </a:ext>
            </a:extLst>
          </p:cNvPr>
          <p:cNvGraphicFramePr>
            <a:graphicFrameLocks noGrp="1"/>
          </p:cNvGraphicFramePr>
          <p:nvPr>
            <p:extLst>
              <p:ext uri="{D42A27DB-BD31-4B8C-83A1-F6EECF244321}">
                <p14:modId xmlns:p14="http://schemas.microsoft.com/office/powerpoint/2010/main" val="4161832657"/>
              </p:ext>
            </p:extLst>
          </p:nvPr>
        </p:nvGraphicFramePr>
        <p:xfrm>
          <a:off x="687689" y="1120463"/>
          <a:ext cx="7310091" cy="5370900"/>
        </p:xfrm>
        <a:graphic>
          <a:graphicData uri="http://schemas.openxmlformats.org/drawingml/2006/table">
            <a:tbl>
              <a:tblPr firstRow="1" bandRow="1">
                <a:tableStyleId>{5C22544A-7EE6-4342-B048-85BDC9FD1C3A}</a:tableStyleId>
              </a:tblPr>
              <a:tblGrid>
                <a:gridCol w="2436697">
                  <a:extLst>
                    <a:ext uri="{9D8B030D-6E8A-4147-A177-3AD203B41FA5}">
                      <a16:colId xmlns:a16="http://schemas.microsoft.com/office/drawing/2014/main" val="2226153051"/>
                    </a:ext>
                  </a:extLst>
                </a:gridCol>
                <a:gridCol w="2436697">
                  <a:extLst>
                    <a:ext uri="{9D8B030D-6E8A-4147-A177-3AD203B41FA5}">
                      <a16:colId xmlns:a16="http://schemas.microsoft.com/office/drawing/2014/main" val="161756379"/>
                    </a:ext>
                  </a:extLst>
                </a:gridCol>
                <a:gridCol w="2436697">
                  <a:extLst>
                    <a:ext uri="{9D8B030D-6E8A-4147-A177-3AD203B41FA5}">
                      <a16:colId xmlns:a16="http://schemas.microsoft.com/office/drawing/2014/main" val="173531185"/>
                    </a:ext>
                  </a:extLst>
                </a:gridCol>
              </a:tblGrid>
              <a:tr h="1342725">
                <a:tc>
                  <a:txBody>
                    <a:bodyPr/>
                    <a:lstStyle/>
                    <a:p>
                      <a:pPr algn="ctr"/>
                      <a:endParaRPr lang="en-US" dirty="0"/>
                    </a:p>
                    <a:p>
                      <a:pPr algn="ctr"/>
                      <a:endParaRPr lang="en-US" dirty="0"/>
                    </a:p>
                    <a:p>
                      <a:pPr algn="ctr"/>
                      <a:r>
                        <a:rPr lang="en-US" dirty="0"/>
                        <a:t>Assessment Topic</a:t>
                      </a:r>
                    </a:p>
                  </a:txBody>
                  <a:tcPr/>
                </a:tc>
                <a:tc>
                  <a:txBody>
                    <a:bodyPr/>
                    <a:lstStyle/>
                    <a:p>
                      <a:pPr algn="ctr"/>
                      <a:endParaRPr lang="en-US" dirty="0"/>
                    </a:p>
                    <a:p>
                      <a:pPr algn="ctr"/>
                      <a:endParaRPr lang="en-US" dirty="0"/>
                    </a:p>
                    <a:p>
                      <a:pPr algn="ctr"/>
                      <a:r>
                        <a:rPr lang="en-US" dirty="0"/>
                        <a:t>BCCC Price</a:t>
                      </a:r>
                    </a:p>
                  </a:txBody>
                  <a:tcPr/>
                </a:tc>
                <a:tc>
                  <a:txBody>
                    <a:bodyPr/>
                    <a:lstStyle/>
                    <a:p>
                      <a:pPr algn="ctr"/>
                      <a:endParaRPr lang="en-US" dirty="0"/>
                    </a:p>
                    <a:p>
                      <a:pPr algn="ctr"/>
                      <a:endParaRPr lang="en-US" dirty="0"/>
                    </a:p>
                    <a:p>
                      <a:pPr algn="ctr"/>
                      <a:r>
                        <a:rPr lang="en-US" dirty="0"/>
                        <a:t>Time Estimate</a:t>
                      </a:r>
                    </a:p>
                  </a:txBody>
                  <a:tcPr/>
                </a:tc>
                <a:extLst>
                  <a:ext uri="{0D108BD9-81ED-4DB2-BD59-A6C34878D82A}">
                    <a16:rowId xmlns:a16="http://schemas.microsoft.com/office/drawing/2014/main" val="3231910530"/>
                  </a:ext>
                </a:extLst>
              </a:tr>
              <a:tr h="1342725">
                <a:tc>
                  <a:txBody>
                    <a:bodyPr/>
                    <a:lstStyle/>
                    <a:p>
                      <a:pPr algn="ctr"/>
                      <a:endParaRPr lang="en-US" dirty="0"/>
                    </a:p>
                    <a:p>
                      <a:pPr algn="ctr"/>
                      <a:endParaRPr lang="en-US" dirty="0"/>
                    </a:p>
                    <a:p>
                      <a:pPr algn="ctr"/>
                      <a:r>
                        <a:rPr lang="en-US" b="1" dirty="0"/>
                        <a:t>Applied Math</a:t>
                      </a:r>
                    </a:p>
                  </a:txBody>
                  <a:tcPr/>
                </a:tc>
                <a:tc>
                  <a:txBody>
                    <a:bodyPr/>
                    <a:lstStyle/>
                    <a:p>
                      <a:pPr algn="ctr"/>
                      <a:endParaRPr lang="en-US" dirty="0"/>
                    </a:p>
                    <a:p>
                      <a:pPr algn="ctr"/>
                      <a:endParaRPr lang="en-US" dirty="0"/>
                    </a:p>
                    <a:p>
                      <a:pPr algn="ctr"/>
                      <a:r>
                        <a:rPr lang="en-US" dirty="0"/>
                        <a:t>$13</a:t>
                      </a:r>
                    </a:p>
                  </a:txBody>
                  <a:tcPr/>
                </a:tc>
                <a:tc>
                  <a:txBody>
                    <a:bodyPr/>
                    <a:lstStyle/>
                    <a:p>
                      <a:pPr algn="ctr"/>
                      <a:endParaRPr lang="en-US" dirty="0"/>
                    </a:p>
                    <a:p>
                      <a:pPr algn="ctr"/>
                      <a:endParaRPr lang="en-US" dirty="0"/>
                    </a:p>
                    <a:p>
                      <a:pPr algn="ctr"/>
                      <a:r>
                        <a:rPr lang="en-US" dirty="0"/>
                        <a:t>1 hour</a:t>
                      </a:r>
                    </a:p>
                  </a:txBody>
                  <a:tcPr/>
                </a:tc>
                <a:extLst>
                  <a:ext uri="{0D108BD9-81ED-4DB2-BD59-A6C34878D82A}">
                    <a16:rowId xmlns:a16="http://schemas.microsoft.com/office/drawing/2014/main" val="1960360577"/>
                  </a:ext>
                </a:extLst>
              </a:tr>
              <a:tr h="1342725">
                <a:tc>
                  <a:txBody>
                    <a:bodyPr/>
                    <a:lstStyle/>
                    <a:p>
                      <a:pPr algn="ctr"/>
                      <a:endParaRPr lang="en-US" dirty="0"/>
                    </a:p>
                    <a:p>
                      <a:pPr algn="ctr"/>
                      <a:endParaRPr lang="en-US" dirty="0"/>
                    </a:p>
                    <a:p>
                      <a:pPr algn="ctr"/>
                      <a:r>
                        <a:rPr lang="en-US" b="1" dirty="0"/>
                        <a:t>Graphic Literacy</a:t>
                      </a:r>
                    </a:p>
                  </a:txBody>
                  <a:tcPr/>
                </a:tc>
                <a:tc>
                  <a:txBody>
                    <a:bodyPr/>
                    <a:lstStyle/>
                    <a:p>
                      <a:pPr algn="ctr"/>
                      <a:endParaRPr lang="en-US" dirty="0"/>
                    </a:p>
                    <a:p>
                      <a:pPr algn="ctr"/>
                      <a:endParaRPr lang="en-US" dirty="0"/>
                    </a:p>
                    <a:p>
                      <a:pPr algn="ctr"/>
                      <a:r>
                        <a:rPr lang="en-US" dirty="0"/>
                        <a:t>$13</a:t>
                      </a:r>
                    </a:p>
                  </a:txBody>
                  <a:tcPr/>
                </a:tc>
                <a:tc>
                  <a:txBody>
                    <a:bodyPr/>
                    <a:lstStyle/>
                    <a:p>
                      <a:pPr algn="ctr"/>
                      <a:endParaRPr lang="en-US" dirty="0"/>
                    </a:p>
                    <a:p>
                      <a:pPr algn="ctr"/>
                      <a:endParaRPr lang="en-US" dirty="0"/>
                    </a:p>
                    <a:p>
                      <a:pPr algn="ctr"/>
                      <a:r>
                        <a:rPr lang="en-US" dirty="0"/>
                        <a:t>1 hour</a:t>
                      </a:r>
                    </a:p>
                  </a:txBody>
                  <a:tcPr/>
                </a:tc>
                <a:extLst>
                  <a:ext uri="{0D108BD9-81ED-4DB2-BD59-A6C34878D82A}">
                    <a16:rowId xmlns:a16="http://schemas.microsoft.com/office/drawing/2014/main" val="1346441738"/>
                  </a:ext>
                </a:extLst>
              </a:tr>
              <a:tr h="1342725">
                <a:tc>
                  <a:txBody>
                    <a:bodyPr/>
                    <a:lstStyle/>
                    <a:p>
                      <a:pPr algn="ctr"/>
                      <a:endParaRPr lang="en-US" dirty="0"/>
                    </a:p>
                    <a:p>
                      <a:pPr algn="ctr"/>
                      <a:r>
                        <a:rPr lang="en-US" b="1" dirty="0"/>
                        <a:t>Workplace Documents</a:t>
                      </a:r>
                    </a:p>
                  </a:txBody>
                  <a:tcPr/>
                </a:tc>
                <a:tc>
                  <a:txBody>
                    <a:bodyPr/>
                    <a:lstStyle/>
                    <a:p>
                      <a:pPr algn="ctr"/>
                      <a:endParaRPr lang="en-US" dirty="0"/>
                    </a:p>
                    <a:p>
                      <a:pPr algn="ctr"/>
                      <a:endParaRPr lang="en-US" dirty="0"/>
                    </a:p>
                    <a:p>
                      <a:pPr algn="ctr"/>
                      <a:r>
                        <a:rPr lang="en-US" dirty="0"/>
                        <a:t>$13</a:t>
                      </a:r>
                    </a:p>
                  </a:txBody>
                  <a:tcPr/>
                </a:tc>
                <a:tc>
                  <a:txBody>
                    <a:bodyPr/>
                    <a:lstStyle/>
                    <a:p>
                      <a:pPr algn="ctr"/>
                      <a:endParaRPr lang="en-US" dirty="0"/>
                    </a:p>
                    <a:p>
                      <a:pPr algn="ctr"/>
                      <a:endParaRPr lang="en-US" dirty="0"/>
                    </a:p>
                    <a:p>
                      <a:pPr algn="ctr"/>
                      <a:r>
                        <a:rPr lang="en-US" dirty="0"/>
                        <a:t>1 hour</a:t>
                      </a:r>
                    </a:p>
                  </a:txBody>
                  <a:tcPr/>
                </a:tc>
                <a:extLst>
                  <a:ext uri="{0D108BD9-81ED-4DB2-BD59-A6C34878D82A}">
                    <a16:rowId xmlns:a16="http://schemas.microsoft.com/office/drawing/2014/main" val="472674837"/>
                  </a:ext>
                </a:extLst>
              </a:tr>
            </a:tbl>
          </a:graphicData>
        </a:graphic>
      </p:graphicFrame>
    </p:spTree>
    <p:extLst>
      <p:ext uri="{BB962C8B-B14F-4D97-AF65-F5344CB8AC3E}">
        <p14:creationId xmlns:p14="http://schemas.microsoft.com/office/powerpoint/2010/main" val="10505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537712" y="0"/>
            <a:ext cx="36511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C7D123-BEC2-493C-AA05-14050083AE21}"/>
              </a:ext>
            </a:extLst>
          </p:cNvPr>
          <p:cNvSpPr txBox="1"/>
          <p:nvPr/>
        </p:nvSpPr>
        <p:spPr>
          <a:xfrm>
            <a:off x="8756352" y="751344"/>
            <a:ext cx="3213864" cy="2677656"/>
          </a:xfrm>
          <a:prstGeom prst="rect">
            <a:avLst/>
          </a:prstGeom>
          <a:noFill/>
        </p:spPr>
        <p:txBody>
          <a:bodyPr wrap="square" rtlCol="0" anchor="ctr">
            <a:spAutoFit/>
          </a:bodyPr>
          <a:lstStyle/>
          <a:p>
            <a:r>
              <a:rPr lang="en-US" sz="2800" dirty="0">
                <a:solidFill>
                  <a:schemeClr val="bg1"/>
                </a:solidFill>
                <a:latin typeface="Arial Black" panose="020B0A04020102020204" pitchFamily="34" charset="0"/>
              </a:rPr>
              <a:t>What Does the NCRC Test?</a:t>
            </a:r>
          </a:p>
          <a:p>
            <a:endParaRPr lang="en-US" sz="2800" dirty="0">
              <a:solidFill>
                <a:schemeClr val="bg1"/>
              </a:solidFill>
              <a:latin typeface="Arial Black" panose="020B0A04020102020204" pitchFamily="34" charset="0"/>
            </a:endParaRPr>
          </a:p>
          <a:p>
            <a:r>
              <a:rPr lang="en-US" sz="2800" dirty="0">
                <a:solidFill>
                  <a:schemeClr val="bg1"/>
                </a:solidFill>
                <a:latin typeface="Arial Black" panose="020B0A04020102020204" pitchFamily="34" charset="0"/>
              </a:rPr>
              <a:t>Cognitive Skills Measured by WorkKeys®</a:t>
            </a:r>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261" y="6232302"/>
            <a:ext cx="2282049" cy="430092"/>
          </a:xfrm>
          <a:prstGeom prst="rect">
            <a:avLst/>
          </a:prstGeom>
        </p:spPr>
      </p:pic>
      <p:pic>
        <p:nvPicPr>
          <p:cNvPr id="18" name="Picture 17">
            <a:extLst>
              <a:ext uri="{FF2B5EF4-FFF2-40B4-BE49-F238E27FC236}">
                <a16:creationId xmlns:a16="http://schemas.microsoft.com/office/drawing/2014/main" id="{EDD5803E-E448-4F0A-BBBE-C0A6CE5C6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8" y="366637"/>
            <a:ext cx="3396962" cy="497811"/>
          </a:xfrm>
          <a:prstGeom prst="rect">
            <a:avLst/>
          </a:prstGeom>
        </p:spPr>
      </p:pic>
      <p:pic>
        <p:nvPicPr>
          <p:cNvPr id="13" name="Picture 2" descr="Men'S, Adventurer, Mountain, Gap, Excursion, Cliff">
            <a:extLst>
              <a:ext uri="{FF2B5EF4-FFF2-40B4-BE49-F238E27FC236}">
                <a16:creationId xmlns:a16="http://schemas.microsoft.com/office/drawing/2014/main" id="{11945DED-E0F7-49B1-813E-DF55880D40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372" b="36629"/>
          <a:stretch/>
        </p:blipFill>
        <p:spPr bwMode="auto">
          <a:xfrm>
            <a:off x="8904518" y="3833755"/>
            <a:ext cx="2917533" cy="1694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72A53AC-1D71-45CC-890F-0AFD352DDC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44" y="1083109"/>
            <a:ext cx="828675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6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88B7098-5919-4576-A85C-18A95043D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11" y="428625"/>
            <a:ext cx="7686675"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8828205-641F-4A4C-A269-64D2F7D464D1}"/>
              </a:ext>
            </a:extLst>
          </p:cNvPr>
          <p:cNvSpPr/>
          <p:nvPr/>
        </p:nvSpPr>
        <p:spPr>
          <a:xfrm>
            <a:off x="7971391" y="573711"/>
            <a:ext cx="3816626" cy="5909310"/>
          </a:xfrm>
          <a:prstGeom prst="rect">
            <a:avLst/>
          </a:prstGeom>
        </p:spPr>
        <p:txBody>
          <a:bodyPr wrap="square">
            <a:spAutoFit/>
          </a:bodyPr>
          <a:lstStyle/>
          <a:p>
            <a:pPr fontAlgn="base"/>
            <a:r>
              <a:rPr lang="en-US" b="1" dirty="0">
                <a:solidFill>
                  <a:schemeClr val="accent1"/>
                </a:solidFill>
                <a:latin typeface="Arial" panose="020B0604020202020204" pitchFamily="34" charset="0"/>
              </a:rPr>
              <a:t>The NCRC is awarded at four levels. Higher levels indicate a greater number of jobs for which a recipient is qualified.</a:t>
            </a:r>
          </a:p>
          <a:p>
            <a:pPr fontAlgn="base"/>
            <a:r>
              <a:rPr lang="en-US" dirty="0">
                <a:latin typeface="Arial" panose="020B0604020202020204" pitchFamily="34" charset="0"/>
              </a:rPr>
              <a:t>​</a:t>
            </a:r>
            <a:endParaRPr lang="en-US" dirty="0">
              <a:latin typeface="&amp;quot"/>
            </a:endParaRPr>
          </a:p>
          <a:p>
            <a:pPr fontAlgn="base"/>
            <a:r>
              <a:rPr lang="en-US" b="1" dirty="0">
                <a:solidFill>
                  <a:srgbClr val="042E60"/>
                </a:solidFill>
                <a:latin typeface="Arial" panose="020B0604020202020204" pitchFamily="34" charset="0"/>
              </a:rPr>
              <a:t>Platinum</a:t>
            </a:r>
            <a:r>
              <a:rPr lang="en-US" b="1" dirty="0">
                <a:solidFill>
                  <a:srgbClr val="7A7A7A"/>
                </a:solidFill>
                <a:latin typeface="Arial" panose="020B0604020202020204" pitchFamily="34" charset="0"/>
              </a:rPr>
              <a:t> </a:t>
            </a:r>
            <a:r>
              <a:rPr lang="en-US" dirty="0">
                <a:solidFill>
                  <a:srgbClr val="7A7A7A"/>
                </a:solidFill>
                <a:latin typeface="Arial" panose="020B0604020202020204" pitchFamily="34" charset="0"/>
              </a:rPr>
              <a:t>indicates the skills required for approximately 96% of ACT-profiled jobs</a:t>
            </a:r>
            <a:r>
              <a:rPr lang="en-US" dirty="0">
                <a:latin typeface="Arial" panose="020B0604020202020204" pitchFamily="34" charset="0"/>
              </a:rPr>
              <a:t>​ </a:t>
            </a:r>
            <a:r>
              <a:rPr lang="en-US" b="1" dirty="0">
                <a:solidFill>
                  <a:schemeClr val="accent1"/>
                </a:solidFill>
                <a:latin typeface="Arial" panose="020B0604020202020204" pitchFamily="34" charset="0"/>
              </a:rPr>
              <a:t>Levels 6 and 7</a:t>
            </a:r>
          </a:p>
          <a:p>
            <a:pPr fontAlgn="base"/>
            <a:endParaRPr lang="en-US" dirty="0">
              <a:latin typeface="&amp;quot"/>
            </a:endParaRPr>
          </a:p>
          <a:p>
            <a:pPr fontAlgn="base"/>
            <a:r>
              <a:rPr lang="en-US" b="1" dirty="0">
                <a:solidFill>
                  <a:srgbClr val="042E60"/>
                </a:solidFill>
                <a:latin typeface="Arial" panose="020B0604020202020204" pitchFamily="34" charset="0"/>
              </a:rPr>
              <a:t>Gold</a:t>
            </a:r>
            <a:r>
              <a:rPr lang="en-US" b="1" dirty="0">
                <a:solidFill>
                  <a:srgbClr val="7A7A7A"/>
                </a:solidFill>
                <a:latin typeface="Arial" panose="020B0604020202020204" pitchFamily="34" charset="0"/>
              </a:rPr>
              <a:t> </a:t>
            </a:r>
            <a:r>
              <a:rPr lang="en-US" dirty="0">
                <a:solidFill>
                  <a:srgbClr val="7A7A7A"/>
                </a:solidFill>
                <a:latin typeface="Arial" panose="020B0604020202020204" pitchFamily="34" charset="0"/>
              </a:rPr>
              <a:t>indicates the skills required for approximately 90% of ACT-profiled jobs </a:t>
            </a:r>
            <a:r>
              <a:rPr lang="en-US" b="1" dirty="0">
                <a:solidFill>
                  <a:schemeClr val="accent1"/>
                </a:solidFill>
                <a:latin typeface="Arial" panose="020B0604020202020204" pitchFamily="34" charset="0"/>
              </a:rPr>
              <a:t>Level 5</a:t>
            </a:r>
          </a:p>
          <a:p>
            <a:pPr fontAlgn="base"/>
            <a:endParaRPr lang="en-US" b="1" dirty="0">
              <a:solidFill>
                <a:schemeClr val="accent1"/>
              </a:solidFill>
              <a:latin typeface="&amp;quot"/>
            </a:endParaRPr>
          </a:p>
          <a:p>
            <a:pPr fontAlgn="base"/>
            <a:r>
              <a:rPr lang="en-US" b="1" dirty="0">
                <a:solidFill>
                  <a:srgbClr val="042E60"/>
                </a:solidFill>
                <a:latin typeface="Arial" panose="020B0604020202020204" pitchFamily="34" charset="0"/>
              </a:rPr>
              <a:t>Silver</a:t>
            </a:r>
            <a:r>
              <a:rPr lang="en-US" b="1" dirty="0">
                <a:solidFill>
                  <a:srgbClr val="7A7A7A"/>
                </a:solidFill>
                <a:latin typeface="Arial" panose="020B0604020202020204" pitchFamily="34" charset="0"/>
              </a:rPr>
              <a:t> </a:t>
            </a:r>
            <a:r>
              <a:rPr lang="en-US" dirty="0">
                <a:solidFill>
                  <a:srgbClr val="7A7A7A"/>
                </a:solidFill>
                <a:latin typeface="Arial" panose="020B0604020202020204" pitchFamily="34" charset="0"/>
              </a:rPr>
              <a:t>indicates the skills required for approximately 71% of ACT-profiled jobs</a:t>
            </a:r>
            <a:r>
              <a:rPr lang="en-US" dirty="0">
                <a:latin typeface="Arial" panose="020B0604020202020204" pitchFamily="34" charset="0"/>
              </a:rPr>
              <a:t>​ </a:t>
            </a:r>
            <a:r>
              <a:rPr lang="en-US" b="1" dirty="0">
                <a:solidFill>
                  <a:schemeClr val="accent1"/>
                </a:solidFill>
                <a:latin typeface="Arial" panose="020B0604020202020204" pitchFamily="34" charset="0"/>
              </a:rPr>
              <a:t>Level 4</a:t>
            </a:r>
          </a:p>
          <a:p>
            <a:pPr fontAlgn="base"/>
            <a:endParaRPr lang="en-US" dirty="0">
              <a:latin typeface="&amp;quot"/>
            </a:endParaRPr>
          </a:p>
          <a:p>
            <a:pPr fontAlgn="base"/>
            <a:r>
              <a:rPr lang="en-US" b="1" dirty="0">
                <a:solidFill>
                  <a:srgbClr val="042E60"/>
                </a:solidFill>
                <a:latin typeface="Arial" panose="020B0604020202020204" pitchFamily="34" charset="0"/>
              </a:rPr>
              <a:t>Bronze</a:t>
            </a:r>
            <a:r>
              <a:rPr lang="en-US" b="1" dirty="0">
                <a:solidFill>
                  <a:srgbClr val="7A7A7A"/>
                </a:solidFill>
                <a:latin typeface="Arial" panose="020B0604020202020204" pitchFamily="34" charset="0"/>
              </a:rPr>
              <a:t> </a:t>
            </a:r>
            <a:r>
              <a:rPr lang="en-US" dirty="0">
                <a:solidFill>
                  <a:srgbClr val="7A7A7A"/>
                </a:solidFill>
                <a:latin typeface="Arial" panose="020B0604020202020204" pitchFamily="34" charset="0"/>
              </a:rPr>
              <a:t>indicates the skills required for approximately 16% of ACT-profiled jobs</a:t>
            </a:r>
            <a:r>
              <a:rPr lang="en-US" dirty="0">
                <a:latin typeface="Arial" panose="020B0604020202020204" pitchFamily="34" charset="0"/>
              </a:rPr>
              <a:t>​</a:t>
            </a:r>
            <a:r>
              <a:rPr lang="en-US" b="1" dirty="0">
                <a:solidFill>
                  <a:schemeClr val="accent1"/>
                </a:solidFill>
                <a:latin typeface="Arial" panose="020B0604020202020204" pitchFamily="34" charset="0"/>
              </a:rPr>
              <a:t> Level 3</a:t>
            </a:r>
            <a:endParaRPr lang="en-US" dirty="0">
              <a:latin typeface="&amp;quot"/>
            </a:endParaRPr>
          </a:p>
          <a:p>
            <a:pPr fontAlgn="base"/>
            <a:r>
              <a:rPr lang="en-US" dirty="0">
                <a:latin typeface="Arial" panose="020B0604020202020204" pitchFamily="34" charset="0"/>
              </a:rPr>
              <a:t>​</a:t>
            </a:r>
            <a:endParaRPr lang="en-US" b="0" i="0" u="none" strike="noStrike" dirty="0">
              <a:effectLst/>
              <a:latin typeface="&amp;quot"/>
            </a:endParaRPr>
          </a:p>
        </p:txBody>
      </p:sp>
    </p:spTree>
    <p:extLst>
      <p:ext uri="{BB962C8B-B14F-4D97-AF65-F5344CB8AC3E}">
        <p14:creationId xmlns:p14="http://schemas.microsoft.com/office/powerpoint/2010/main" val="220730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B8ECB6-3412-410A-A3F5-43F0242C5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167" y="666686"/>
            <a:ext cx="5581655" cy="5581655"/>
          </a:xfrm>
          <a:prstGeom prst="rect">
            <a:avLst/>
          </a:prstGeom>
        </p:spPr>
      </p:pic>
      <p:sp>
        <p:nvSpPr>
          <p:cNvPr id="2" name="Rectangle 1">
            <a:extLst>
              <a:ext uri="{FF2B5EF4-FFF2-40B4-BE49-F238E27FC236}">
                <a16:creationId xmlns:a16="http://schemas.microsoft.com/office/drawing/2014/main" id="{88828205-641F-4A4C-A269-64D2F7D464D1}"/>
              </a:ext>
            </a:extLst>
          </p:cNvPr>
          <p:cNvSpPr/>
          <p:nvPr/>
        </p:nvSpPr>
        <p:spPr>
          <a:xfrm>
            <a:off x="379408" y="194160"/>
            <a:ext cx="11433175" cy="1692771"/>
          </a:xfrm>
          <a:prstGeom prst="rect">
            <a:avLst/>
          </a:prstGeom>
        </p:spPr>
        <p:txBody>
          <a:bodyPr wrap="square">
            <a:spAutoFit/>
          </a:bodyPr>
          <a:lstStyle/>
          <a:p>
            <a:pPr algn="ctr" fontAlgn="base"/>
            <a:r>
              <a:rPr lang="en-US" sz="2600" b="1" dirty="0">
                <a:solidFill>
                  <a:schemeClr val="tx2"/>
                </a:solidFill>
                <a:latin typeface="&amp;quot"/>
              </a:rPr>
              <a:t>Prepare for the NCRC by j</a:t>
            </a:r>
            <a:r>
              <a:rPr lang="en-US" sz="2600" b="1" i="0" u="none" strike="noStrike" dirty="0">
                <a:solidFill>
                  <a:schemeClr val="tx2"/>
                </a:solidFill>
                <a:effectLst/>
                <a:latin typeface="&amp;quot"/>
              </a:rPr>
              <a:t>oining our BCCC Employment Learning Lab! The B.E.L.L. will grant you access to a Practice NCRC Assessment and online learning modules on each of the skills tested by the NCRC. This lab is free to those who qualify for an HRD Fee Waiver and can be joined at any time. </a:t>
            </a:r>
            <a:endParaRPr lang="en-US" sz="2600" b="0" i="0" u="none" strike="noStrike" dirty="0">
              <a:solidFill>
                <a:schemeClr val="tx2"/>
              </a:solidFill>
              <a:effectLst/>
              <a:latin typeface="&amp;quot"/>
            </a:endParaRPr>
          </a:p>
        </p:txBody>
      </p:sp>
      <p:sp>
        <p:nvSpPr>
          <p:cNvPr id="9" name="Rectangle 8">
            <a:extLst>
              <a:ext uri="{FF2B5EF4-FFF2-40B4-BE49-F238E27FC236}">
                <a16:creationId xmlns:a16="http://schemas.microsoft.com/office/drawing/2014/main" id="{2583F808-7DEB-4BC6-8A9B-5E98EC1BDECB}"/>
              </a:ext>
            </a:extLst>
          </p:cNvPr>
          <p:cNvSpPr/>
          <p:nvPr/>
        </p:nvSpPr>
        <p:spPr>
          <a:xfrm>
            <a:off x="379409" y="5832843"/>
            <a:ext cx="11433174" cy="830997"/>
          </a:xfrm>
          <a:prstGeom prst="rect">
            <a:avLst/>
          </a:prstGeom>
        </p:spPr>
        <p:txBody>
          <a:bodyPr wrap="square">
            <a:spAutoFit/>
          </a:bodyPr>
          <a:lstStyle/>
          <a:p>
            <a:pPr algn="ctr" fontAlgn="base"/>
            <a:r>
              <a:rPr lang="en-US" sz="1600" b="1" dirty="0">
                <a:solidFill>
                  <a:schemeClr val="accent1"/>
                </a:solidFill>
                <a:latin typeface="Arial" panose="020B0604020202020204" pitchFamily="34" charset="0"/>
              </a:rPr>
              <a:t>For more information on NCRC Skills and Levels, continue through slides 7-25. </a:t>
            </a:r>
          </a:p>
          <a:p>
            <a:pPr algn="ctr" fontAlgn="base"/>
            <a:r>
              <a:rPr lang="en-US" sz="1600" b="1" dirty="0">
                <a:solidFill>
                  <a:schemeClr val="accent1"/>
                </a:solidFill>
                <a:latin typeface="Arial" panose="020B0604020202020204" pitchFamily="34" charset="0"/>
              </a:rPr>
              <a:t>For other ACT Assessments available at BCCC, please see slide 26. </a:t>
            </a:r>
          </a:p>
          <a:p>
            <a:pPr algn="ctr" fontAlgn="base"/>
            <a:r>
              <a:rPr lang="en-US" sz="1600" b="1" dirty="0">
                <a:solidFill>
                  <a:schemeClr val="accent1"/>
                </a:solidFill>
                <a:latin typeface="Arial" panose="020B0604020202020204" pitchFamily="34" charset="0"/>
              </a:rPr>
              <a:t>For Beaufort County Businesses Recognizing the NCRC, please see slide 27. </a:t>
            </a:r>
            <a:endParaRPr lang="en-US" sz="1600" b="1" dirty="0">
              <a:solidFill>
                <a:schemeClr val="accent1"/>
              </a:solidFill>
              <a:latin typeface="&amp;quot"/>
            </a:endParaRPr>
          </a:p>
        </p:txBody>
      </p:sp>
    </p:spTree>
    <p:extLst>
      <p:ext uri="{BB962C8B-B14F-4D97-AF65-F5344CB8AC3E}">
        <p14:creationId xmlns:p14="http://schemas.microsoft.com/office/powerpoint/2010/main" val="14278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9A3A4-B4AA-4BF5-B3DE-5C12A74277BF}"/>
              </a:ext>
            </a:extLst>
          </p:cNvPr>
          <p:cNvSpPr/>
          <p:nvPr/>
        </p:nvSpPr>
        <p:spPr>
          <a:xfrm>
            <a:off x="8700944" y="0"/>
            <a:ext cx="3487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31C0AC-0BA6-4EF2-8627-E7DE7762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4" y="6194954"/>
            <a:ext cx="2282049" cy="430092"/>
          </a:xfrm>
          <a:prstGeom prst="rect">
            <a:avLst/>
          </a:prstGeom>
        </p:spPr>
      </p:pic>
      <p:pic>
        <p:nvPicPr>
          <p:cNvPr id="14" name="Picture 13">
            <a:extLst>
              <a:ext uri="{FF2B5EF4-FFF2-40B4-BE49-F238E27FC236}">
                <a16:creationId xmlns:a16="http://schemas.microsoft.com/office/drawing/2014/main" id="{88287D49-60DB-43D7-885C-59A66E1496B0}"/>
              </a:ext>
            </a:extLst>
          </p:cNvPr>
          <p:cNvPicPr>
            <a:picLocks noChangeAspect="1"/>
          </p:cNvPicPr>
          <p:nvPr/>
        </p:nvPicPr>
        <p:blipFill rotWithShape="1">
          <a:blip r:embed="rId3"/>
          <a:srcRect l="775" r="69175"/>
          <a:stretch/>
        </p:blipFill>
        <p:spPr>
          <a:xfrm>
            <a:off x="9134975" y="919978"/>
            <a:ext cx="2619845" cy="4354999"/>
          </a:xfrm>
          <a:prstGeom prst="rect">
            <a:avLst/>
          </a:prstGeom>
        </p:spPr>
      </p:pic>
      <p:graphicFrame>
        <p:nvGraphicFramePr>
          <p:cNvPr id="12" name="Table 11">
            <a:extLst>
              <a:ext uri="{FF2B5EF4-FFF2-40B4-BE49-F238E27FC236}">
                <a16:creationId xmlns:a16="http://schemas.microsoft.com/office/drawing/2014/main" id="{92807281-933C-447D-881B-77DDAC5EF7DB}"/>
              </a:ext>
            </a:extLst>
          </p:cNvPr>
          <p:cNvGraphicFramePr>
            <a:graphicFrameLocks noGrp="1"/>
          </p:cNvGraphicFramePr>
          <p:nvPr>
            <p:extLst>
              <p:ext uri="{D42A27DB-BD31-4B8C-83A1-F6EECF244321}">
                <p14:modId xmlns:p14="http://schemas.microsoft.com/office/powerpoint/2010/main" val="245815036"/>
              </p:ext>
            </p:extLst>
          </p:nvPr>
        </p:nvGraphicFramePr>
        <p:xfrm>
          <a:off x="572932" y="807720"/>
          <a:ext cx="7693970" cy="5242560"/>
        </p:xfrm>
        <a:graphic>
          <a:graphicData uri="http://schemas.openxmlformats.org/drawingml/2006/table">
            <a:tbl>
              <a:tblPr firstRow="1" bandRow="1">
                <a:tableStyleId>{5C22544A-7EE6-4342-B048-85BDC9FD1C3A}</a:tableStyleId>
              </a:tblPr>
              <a:tblGrid>
                <a:gridCol w="836142">
                  <a:extLst>
                    <a:ext uri="{9D8B030D-6E8A-4147-A177-3AD203B41FA5}">
                      <a16:colId xmlns:a16="http://schemas.microsoft.com/office/drawing/2014/main" val="1975366870"/>
                    </a:ext>
                  </a:extLst>
                </a:gridCol>
                <a:gridCol w="6857828">
                  <a:extLst>
                    <a:ext uri="{9D8B030D-6E8A-4147-A177-3AD203B41FA5}">
                      <a16:colId xmlns:a16="http://schemas.microsoft.com/office/drawing/2014/main" val="776117534"/>
                    </a:ext>
                  </a:extLst>
                </a:gridCol>
              </a:tblGrid>
              <a:tr h="370840">
                <a:tc>
                  <a:txBody>
                    <a:bodyPr/>
                    <a:lstStyle/>
                    <a:p>
                      <a:pPr algn="ctr"/>
                      <a:r>
                        <a:rPr lang="en-US" sz="2000" dirty="0"/>
                        <a:t>Level</a:t>
                      </a:r>
                    </a:p>
                  </a:txBody>
                  <a:tcPr/>
                </a:tc>
                <a:tc>
                  <a:txBody>
                    <a:bodyPr/>
                    <a:lstStyle/>
                    <a:p>
                      <a:pPr algn="ctr"/>
                      <a:r>
                        <a:rPr lang="en-US" sz="2000" dirty="0"/>
                        <a:t>Characteristics of Items</a:t>
                      </a:r>
                    </a:p>
                  </a:txBody>
                  <a:tcPr/>
                </a:tc>
                <a:extLst>
                  <a:ext uri="{0D108BD9-81ED-4DB2-BD59-A6C34878D82A}">
                    <a16:rowId xmlns:a16="http://schemas.microsoft.com/office/drawing/2014/main" val="1093249107"/>
                  </a:ext>
                </a:extLst>
              </a:tr>
              <a:tr h="370840">
                <a:tc>
                  <a:txBody>
                    <a:bodyPr/>
                    <a:lstStyle/>
                    <a:p>
                      <a:pPr algn="ctr"/>
                      <a:r>
                        <a:rPr lang="en-US" sz="3200" b="1" dirty="0"/>
                        <a:t>3</a:t>
                      </a:r>
                    </a:p>
                  </a:txBody>
                  <a:tcPr>
                    <a:solidFill>
                      <a:schemeClr val="accent3">
                        <a:lumMod val="60000"/>
                        <a:lumOff val="40000"/>
                      </a:schemeClr>
                    </a:solidFill>
                  </a:tcPr>
                </a:tc>
                <a:tc>
                  <a:txBody>
                    <a:bodyPr/>
                    <a:lstStyle/>
                    <a:p>
                      <a:r>
                        <a:rPr lang="en-US" sz="1800" dirty="0"/>
                        <a:t>►Translate easily from a word problem to a math equation</a:t>
                      </a:r>
                    </a:p>
                    <a:p>
                      <a:r>
                        <a:rPr lang="en-US" sz="1800" dirty="0"/>
                        <a:t>►All needed information is presented in logical order</a:t>
                      </a:r>
                    </a:p>
                    <a:p>
                      <a:r>
                        <a:rPr lang="en-US" sz="1800" dirty="0"/>
                        <a:t>►No extra information</a:t>
                      </a:r>
                    </a:p>
                  </a:txBody>
                  <a:tcPr>
                    <a:solidFill>
                      <a:schemeClr val="accent3">
                        <a:lumMod val="60000"/>
                        <a:lumOff val="40000"/>
                      </a:schemeClr>
                    </a:solidFill>
                  </a:tcPr>
                </a:tc>
                <a:extLst>
                  <a:ext uri="{0D108BD9-81ED-4DB2-BD59-A6C34878D82A}">
                    <a16:rowId xmlns:a16="http://schemas.microsoft.com/office/drawing/2014/main" val="3177356445"/>
                  </a:ext>
                </a:extLst>
              </a:tr>
              <a:tr h="370840">
                <a:tc>
                  <a:txBody>
                    <a:bodyPr/>
                    <a:lstStyle/>
                    <a:p>
                      <a:pPr algn="ctr"/>
                      <a:r>
                        <a:rPr lang="en-US" sz="3200" b="1" dirty="0"/>
                        <a:t>4</a:t>
                      </a:r>
                    </a:p>
                  </a:txBody>
                  <a:tcPr/>
                </a:tc>
                <a:tc>
                  <a:txBody>
                    <a:bodyPr/>
                    <a:lstStyle/>
                    <a:p>
                      <a:r>
                        <a:rPr lang="en-US" sz="1800" dirty="0"/>
                        <a:t>►</a:t>
                      </a:r>
                      <a:r>
                        <a:rPr lang="en-US" sz="1800" b="0" i="0" u="none" strike="noStrike" kern="1200" dirty="0">
                          <a:solidFill>
                            <a:schemeClr val="dk1"/>
                          </a:solidFill>
                          <a:effectLst/>
                          <a:latin typeface="+mn-lt"/>
                          <a:ea typeface="+mn-ea"/>
                          <a:cs typeface="+mn-cs"/>
                        </a:rPr>
                        <a:t>Information may be presented out of order</a:t>
                      </a:r>
                    </a:p>
                    <a:p>
                      <a:r>
                        <a:rPr lang="en-US" sz="1800" dirty="0"/>
                        <a:t>►</a:t>
                      </a:r>
                      <a:r>
                        <a:rPr lang="en-US" sz="1800" b="0" i="0" u="none" strike="noStrike" kern="1200" dirty="0">
                          <a:solidFill>
                            <a:schemeClr val="dk1"/>
                          </a:solidFill>
                          <a:effectLst/>
                          <a:latin typeface="+mn-lt"/>
                          <a:ea typeface="+mn-ea"/>
                          <a:cs typeface="+mn-cs"/>
                        </a:rPr>
                        <a:t>May include extra, unnecessary information</a:t>
                      </a:r>
                    </a:p>
                    <a:p>
                      <a:r>
                        <a:rPr lang="en-US" sz="1800" dirty="0"/>
                        <a:t>►</a:t>
                      </a:r>
                      <a:r>
                        <a:rPr lang="en-US" sz="1800" b="0" i="0" u="none" strike="noStrike" kern="1200" dirty="0">
                          <a:solidFill>
                            <a:schemeClr val="dk1"/>
                          </a:solidFill>
                          <a:effectLst/>
                          <a:latin typeface="+mn-lt"/>
                          <a:ea typeface="+mn-ea"/>
                          <a:cs typeface="+mn-cs"/>
                        </a:rPr>
                        <a:t>May include a simple chart, diagram, or graph</a:t>
                      </a:r>
                    </a:p>
                  </a:txBody>
                  <a:tcPr/>
                </a:tc>
                <a:extLst>
                  <a:ext uri="{0D108BD9-81ED-4DB2-BD59-A6C34878D82A}">
                    <a16:rowId xmlns:a16="http://schemas.microsoft.com/office/drawing/2014/main" val="3575659282"/>
                  </a:ext>
                </a:extLst>
              </a:tr>
              <a:tr h="370840">
                <a:tc>
                  <a:txBody>
                    <a:bodyPr/>
                    <a:lstStyle/>
                    <a:p>
                      <a:pPr algn="ctr"/>
                      <a:r>
                        <a:rPr lang="en-US" sz="3200" b="1" dirty="0"/>
                        <a:t>5</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Problems require several steps of logic and calculation (e.g., problem may involve completing an order form by totaling the order and then computing tax)</a:t>
                      </a:r>
                      <a:endParaRPr lang="en-US" sz="1800" dirty="0"/>
                    </a:p>
                  </a:txBody>
                  <a:tcPr>
                    <a:solidFill>
                      <a:schemeClr val="accent3">
                        <a:lumMod val="60000"/>
                        <a:lumOff val="40000"/>
                      </a:schemeClr>
                    </a:solidFill>
                  </a:tcPr>
                </a:tc>
                <a:extLst>
                  <a:ext uri="{0D108BD9-81ED-4DB2-BD59-A6C34878D82A}">
                    <a16:rowId xmlns:a16="http://schemas.microsoft.com/office/drawing/2014/main" val="1076095516"/>
                  </a:ext>
                </a:extLst>
              </a:tr>
              <a:tr h="370840">
                <a:tc>
                  <a:txBody>
                    <a:bodyPr/>
                    <a:lstStyle/>
                    <a:p>
                      <a:pPr algn="ctr"/>
                      <a:r>
                        <a:rPr lang="en-US" sz="3200" b="1" dirty="0"/>
                        <a:t>6</a:t>
                      </a:r>
                    </a:p>
                  </a:txBody>
                  <a:tcPr/>
                </a:tc>
                <a:tc>
                  <a:txBody>
                    <a:bodyPr/>
                    <a:lstStyle/>
                    <a:p>
                      <a:r>
                        <a:rPr lang="en-US" sz="1800" dirty="0"/>
                        <a:t>►</a:t>
                      </a:r>
                      <a:r>
                        <a:rPr lang="en-US" sz="1800" b="0" i="0" u="none" strike="noStrike" kern="1200" dirty="0">
                          <a:solidFill>
                            <a:schemeClr val="dk1"/>
                          </a:solidFill>
                          <a:effectLst/>
                          <a:latin typeface="+mn-lt"/>
                          <a:ea typeface="+mn-ea"/>
                          <a:cs typeface="+mn-cs"/>
                        </a:rPr>
                        <a:t>May require considerable translation from verbal form to mathematical expression</a:t>
                      </a:r>
                    </a:p>
                    <a:p>
                      <a:r>
                        <a:rPr lang="en-US" sz="1800" dirty="0"/>
                        <a:t>►</a:t>
                      </a:r>
                      <a:r>
                        <a:rPr lang="en-US" sz="1800" b="0" i="0" u="none" strike="noStrike" kern="1200" dirty="0">
                          <a:solidFill>
                            <a:schemeClr val="dk1"/>
                          </a:solidFill>
                          <a:effectLst/>
                          <a:latin typeface="+mn-lt"/>
                          <a:ea typeface="+mn-ea"/>
                          <a:cs typeface="+mn-cs"/>
                        </a:rPr>
                        <a:t>Generally require considerable setup and involve multiple-step calculations</a:t>
                      </a:r>
                    </a:p>
                  </a:txBody>
                  <a:tcPr/>
                </a:tc>
                <a:extLst>
                  <a:ext uri="{0D108BD9-81ED-4DB2-BD59-A6C34878D82A}">
                    <a16:rowId xmlns:a16="http://schemas.microsoft.com/office/drawing/2014/main" val="3004522785"/>
                  </a:ext>
                </a:extLst>
              </a:tr>
              <a:tr h="370840">
                <a:tc>
                  <a:txBody>
                    <a:bodyPr/>
                    <a:lstStyle/>
                    <a:p>
                      <a:pPr algn="ctr"/>
                      <a:r>
                        <a:rPr lang="en-US" sz="3200" b="1" dirty="0"/>
                        <a:t>7</a:t>
                      </a:r>
                    </a:p>
                  </a:txBody>
                  <a:tcPr>
                    <a:solidFill>
                      <a:schemeClr val="accent3">
                        <a:lumMod val="60000"/>
                        <a:lumOff val="40000"/>
                      </a:schemeClr>
                    </a:solidFill>
                  </a:tcPr>
                </a:tc>
                <a:tc>
                  <a:txBody>
                    <a:bodyPr/>
                    <a:lstStyle/>
                    <a:p>
                      <a:r>
                        <a:rPr lang="en-US" sz="1800" dirty="0"/>
                        <a:t>►</a:t>
                      </a:r>
                      <a:r>
                        <a:rPr lang="en-US" sz="1800" b="0" i="0" u="none" strike="noStrike" kern="1200" dirty="0">
                          <a:solidFill>
                            <a:schemeClr val="dk1"/>
                          </a:solidFill>
                          <a:effectLst/>
                          <a:latin typeface="+mn-lt"/>
                          <a:ea typeface="+mn-ea"/>
                          <a:cs typeface="+mn-cs"/>
                        </a:rPr>
                        <a:t>Content or format may be unusual</a:t>
                      </a:r>
                    </a:p>
                    <a:p>
                      <a:r>
                        <a:rPr lang="en-US" sz="1800" dirty="0"/>
                        <a:t>►</a:t>
                      </a:r>
                      <a:r>
                        <a:rPr lang="en-US" sz="1800" b="0" i="0" u="none" strike="noStrike" kern="1200" dirty="0">
                          <a:solidFill>
                            <a:schemeClr val="dk1"/>
                          </a:solidFill>
                          <a:effectLst/>
                          <a:latin typeface="+mn-lt"/>
                          <a:ea typeface="+mn-ea"/>
                          <a:cs typeface="+mn-cs"/>
                        </a:rPr>
                        <a:t>Information may be incomplete or implicit</a:t>
                      </a:r>
                    </a:p>
                    <a:p>
                      <a:r>
                        <a:rPr lang="en-US" sz="1800" dirty="0"/>
                        <a:t>►</a:t>
                      </a:r>
                      <a:r>
                        <a:rPr lang="en-US" sz="1800" b="0" i="0" u="none" strike="noStrike" kern="1200" dirty="0">
                          <a:solidFill>
                            <a:schemeClr val="dk1"/>
                          </a:solidFill>
                          <a:effectLst/>
                          <a:latin typeface="+mn-lt"/>
                          <a:ea typeface="+mn-ea"/>
                          <a:cs typeface="+mn-cs"/>
                        </a:rPr>
                        <a:t>Problems often involve multiple steps of logic and calculation</a:t>
                      </a:r>
                    </a:p>
                  </a:txBody>
                  <a:tcPr>
                    <a:solidFill>
                      <a:schemeClr val="accent3">
                        <a:lumMod val="60000"/>
                        <a:lumOff val="40000"/>
                      </a:schemeClr>
                    </a:solidFill>
                  </a:tcPr>
                </a:tc>
                <a:extLst>
                  <a:ext uri="{0D108BD9-81ED-4DB2-BD59-A6C34878D82A}">
                    <a16:rowId xmlns:a16="http://schemas.microsoft.com/office/drawing/2014/main" val="2396275253"/>
                  </a:ext>
                </a:extLst>
              </a:tr>
            </a:tbl>
          </a:graphicData>
        </a:graphic>
      </p:graphicFrame>
    </p:spTree>
    <p:extLst>
      <p:ext uri="{BB962C8B-B14F-4D97-AF65-F5344CB8AC3E}">
        <p14:creationId xmlns:p14="http://schemas.microsoft.com/office/powerpoint/2010/main" val="375685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Sample Skills and Levels</a:t>
            </a:r>
          </a:p>
        </p:txBody>
      </p:sp>
      <p:graphicFrame>
        <p:nvGraphicFramePr>
          <p:cNvPr id="3" name="Table 2">
            <a:extLst>
              <a:ext uri="{FF2B5EF4-FFF2-40B4-BE49-F238E27FC236}">
                <a16:creationId xmlns:a16="http://schemas.microsoft.com/office/drawing/2014/main" id="{3B3479CF-1FA8-4F92-B9E1-DA29F6520A5E}"/>
              </a:ext>
            </a:extLst>
          </p:cNvPr>
          <p:cNvGraphicFramePr>
            <a:graphicFrameLocks noGrp="1"/>
          </p:cNvGraphicFramePr>
          <p:nvPr>
            <p:extLst>
              <p:ext uri="{D42A27DB-BD31-4B8C-83A1-F6EECF244321}">
                <p14:modId xmlns:p14="http://schemas.microsoft.com/office/powerpoint/2010/main" val="1324752813"/>
              </p:ext>
            </p:extLst>
          </p:nvPr>
        </p:nvGraphicFramePr>
        <p:xfrm>
          <a:off x="440544" y="1890542"/>
          <a:ext cx="11310912" cy="4682184"/>
        </p:xfrm>
        <a:graphic>
          <a:graphicData uri="http://schemas.openxmlformats.org/drawingml/2006/table">
            <a:tbl>
              <a:tblPr firstRow="1" bandRow="1">
                <a:tableStyleId>{5C22544A-7EE6-4342-B048-85BDC9FD1C3A}</a:tableStyleId>
              </a:tblPr>
              <a:tblGrid>
                <a:gridCol w="5655456">
                  <a:extLst>
                    <a:ext uri="{9D8B030D-6E8A-4147-A177-3AD203B41FA5}">
                      <a16:colId xmlns:a16="http://schemas.microsoft.com/office/drawing/2014/main" val="145768846"/>
                    </a:ext>
                  </a:extLst>
                </a:gridCol>
                <a:gridCol w="5655456">
                  <a:extLst>
                    <a:ext uri="{9D8B030D-6E8A-4147-A177-3AD203B41FA5}">
                      <a16:colId xmlns:a16="http://schemas.microsoft.com/office/drawing/2014/main" val="4062536877"/>
                    </a:ext>
                  </a:extLst>
                </a:gridCol>
              </a:tblGrid>
              <a:tr h="474681">
                <a:tc>
                  <a:txBody>
                    <a:bodyPr/>
                    <a:lstStyle/>
                    <a:p>
                      <a:pPr algn="ctr"/>
                      <a:r>
                        <a:rPr lang="en-US" sz="2800" dirty="0"/>
                        <a:t>Level 3</a:t>
                      </a:r>
                    </a:p>
                  </a:txBody>
                  <a:tcPr/>
                </a:tc>
                <a:tc>
                  <a:txBody>
                    <a:bodyPr/>
                    <a:lstStyle/>
                    <a:p>
                      <a:pPr algn="ctr"/>
                      <a:r>
                        <a:rPr lang="en-US" sz="2800" dirty="0"/>
                        <a:t>Level 5</a:t>
                      </a:r>
                    </a:p>
                  </a:txBody>
                  <a:tcPr/>
                </a:tc>
                <a:extLst>
                  <a:ext uri="{0D108BD9-81ED-4DB2-BD59-A6C34878D82A}">
                    <a16:rowId xmlns:a16="http://schemas.microsoft.com/office/drawing/2014/main" val="2998882422"/>
                  </a:ext>
                </a:extLst>
              </a:tr>
              <a:tr h="4164024">
                <a:tc>
                  <a:txBody>
                    <a:bodyPr/>
                    <a:lstStyle/>
                    <a:p>
                      <a:pPr marL="342900" indent="-342900">
                        <a:buFont typeface="Wingdings" panose="05000000000000000000" pitchFamily="2" charset="2"/>
                        <a:buChar char="ü"/>
                      </a:pPr>
                      <a:r>
                        <a:rPr lang="en-US" sz="2400" dirty="0">
                          <a:solidFill>
                            <a:schemeClr val="accent1"/>
                          </a:solidFill>
                        </a:rPr>
                        <a:t>Solve problems requiring one type of mathematical operation</a:t>
                      </a:r>
                    </a:p>
                    <a:p>
                      <a:pPr marL="342900" indent="-342900">
                        <a:buFont typeface="Wingdings" panose="05000000000000000000" pitchFamily="2" charset="2"/>
                        <a:buChar char="ü"/>
                      </a:pPr>
                      <a:r>
                        <a:rPr lang="en-US" sz="2400" dirty="0">
                          <a:solidFill>
                            <a:schemeClr val="accent1"/>
                          </a:solidFill>
                        </a:rPr>
                        <a:t>Convert fractions, decimals, and percentages</a:t>
                      </a:r>
                    </a:p>
                    <a:p>
                      <a:pPr marL="342900" indent="-342900">
                        <a:buFont typeface="Wingdings" panose="05000000000000000000" pitchFamily="2" charset="2"/>
                        <a:buChar char="ü"/>
                      </a:pPr>
                      <a:r>
                        <a:rPr lang="en-US" sz="2400" dirty="0">
                          <a:solidFill>
                            <a:schemeClr val="accent1"/>
                          </a:solidFill>
                        </a:rPr>
                        <a:t>Convert familiar units of money and time</a:t>
                      </a:r>
                    </a:p>
                    <a:p>
                      <a:pPr marL="342900" indent="-342900">
                        <a:buFont typeface="Wingdings" panose="05000000000000000000" pitchFamily="2" charset="2"/>
                        <a:buChar char="ü"/>
                      </a:pPr>
                      <a:r>
                        <a:rPr lang="en-US" sz="2400" dirty="0">
                          <a:solidFill>
                            <a:schemeClr val="accent1"/>
                          </a:solidFill>
                        </a:rPr>
                        <a:t>Add prices of several products together and calculate correct change</a:t>
                      </a:r>
                    </a:p>
                  </a:txBody>
                  <a:tcPr>
                    <a:lnR w="12700" cap="flat" cmpd="sng" algn="ctr">
                      <a:solidFill>
                        <a:schemeClr val="tx1"/>
                      </a:solidFill>
                      <a:prstDash val="solid"/>
                      <a:round/>
                      <a:headEnd type="none" w="med" len="med"/>
                      <a:tailEnd type="none" w="med" len="med"/>
                    </a:lnR>
                    <a:noFill/>
                  </a:tcPr>
                </a:tc>
                <a:tc>
                  <a:txBody>
                    <a:bodyPr/>
                    <a:lstStyle/>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Decide what information, calculations, or unit conversions to use to find the answer to a problem</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Add and subtract fractions with unlike denominators</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Convert units within or between systems of measurement (e.g., time, measurement, quantity) where the conversion factor is provided</a:t>
                      </a:r>
                    </a:p>
                    <a:p>
                      <a:pPr marL="342900" indent="-342900">
                        <a:buFont typeface="Wingdings" panose="05000000000000000000" pitchFamily="2" charset="2"/>
                        <a:buChar char="ü"/>
                      </a:pPr>
                      <a:r>
                        <a:rPr lang="en-US" sz="2400" dirty="0">
                          <a:solidFill>
                            <a:schemeClr val="accent1"/>
                          </a:solidFill>
                          <a:latin typeface="Arial" panose="020B0604020202020204" pitchFamily="34" charset="0"/>
                          <a:cs typeface="Arial" panose="020B0604020202020204" pitchFamily="34" charset="0"/>
                        </a:rPr>
                        <a:t>Identify where a mistake occurred in a calculation</a:t>
                      </a:r>
                      <a:endParaRPr lang="en-US" sz="18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870625719"/>
                  </a:ext>
                </a:extLst>
              </a:tr>
            </a:tbl>
          </a:graphicData>
        </a:graphic>
      </p:graphicFrame>
      <p:graphicFrame>
        <p:nvGraphicFramePr>
          <p:cNvPr id="4" name="Table 3">
            <a:extLst>
              <a:ext uri="{FF2B5EF4-FFF2-40B4-BE49-F238E27FC236}">
                <a16:creationId xmlns:a16="http://schemas.microsoft.com/office/drawing/2014/main" id="{0AB8920D-D676-42FE-A019-E26DCB75BE11}"/>
              </a:ext>
            </a:extLst>
          </p:cNvPr>
          <p:cNvGraphicFramePr>
            <a:graphicFrameLocks noGrp="1"/>
          </p:cNvGraphicFramePr>
          <p:nvPr>
            <p:extLst>
              <p:ext uri="{D42A27DB-BD31-4B8C-83A1-F6EECF244321}">
                <p14:modId xmlns:p14="http://schemas.microsoft.com/office/powerpoint/2010/main" val="1648066229"/>
              </p:ext>
            </p:extLst>
          </p:nvPr>
        </p:nvGraphicFramePr>
        <p:xfrm>
          <a:off x="440544" y="1324832"/>
          <a:ext cx="11310911" cy="518160"/>
        </p:xfrm>
        <a:graphic>
          <a:graphicData uri="http://schemas.openxmlformats.org/drawingml/2006/table">
            <a:tbl>
              <a:tblPr firstRow="1" bandRow="1">
                <a:tableStyleId>{5C22544A-7EE6-4342-B048-85BDC9FD1C3A}</a:tableStyleId>
              </a:tblPr>
              <a:tblGrid>
                <a:gridCol w="11310911">
                  <a:extLst>
                    <a:ext uri="{9D8B030D-6E8A-4147-A177-3AD203B41FA5}">
                      <a16:colId xmlns:a16="http://schemas.microsoft.com/office/drawing/2014/main" val="2384106476"/>
                    </a:ext>
                  </a:extLst>
                </a:gridCol>
              </a:tblGrid>
              <a:tr h="370840">
                <a:tc>
                  <a:txBody>
                    <a:bodyPr/>
                    <a:lstStyle/>
                    <a:p>
                      <a:pPr algn="ctr"/>
                      <a:r>
                        <a:rPr lang="en-US" sz="2800" dirty="0">
                          <a:solidFill>
                            <a:schemeClr val="accent1"/>
                          </a:solidFill>
                        </a:rPr>
                        <a:t>Applied Math</a:t>
                      </a:r>
                    </a:p>
                  </a:txBody>
                  <a:tcPr>
                    <a:solidFill>
                      <a:schemeClr val="accent3"/>
                    </a:solidFill>
                  </a:tcPr>
                </a:tc>
                <a:extLst>
                  <a:ext uri="{0D108BD9-81ED-4DB2-BD59-A6C34878D82A}">
                    <a16:rowId xmlns:a16="http://schemas.microsoft.com/office/drawing/2014/main" val="527378936"/>
                  </a:ext>
                </a:extLst>
              </a:tr>
            </a:tbl>
          </a:graphicData>
        </a:graphic>
      </p:graphicFrame>
    </p:spTree>
    <p:extLst>
      <p:ext uri="{BB962C8B-B14F-4D97-AF65-F5344CB8AC3E}">
        <p14:creationId xmlns:p14="http://schemas.microsoft.com/office/powerpoint/2010/main" val="418823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85-EE6D-47B5-A5E1-75191A0BAE01}"/>
              </a:ext>
            </a:extLst>
          </p:cNvPr>
          <p:cNvSpPr>
            <a:spLocks noGrp="1"/>
          </p:cNvSpPr>
          <p:nvPr>
            <p:ph type="title"/>
          </p:nvPr>
        </p:nvSpPr>
        <p:spPr/>
        <p:txBody>
          <a:bodyPr/>
          <a:lstStyle/>
          <a:p>
            <a:r>
              <a:rPr lang="en-US" dirty="0"/>
              <a:t>Applied Math Sample Items</a:t>
            </a:r>
          </a:p>
        </p:txBody>
      </p:sp>
      <p:pic>
        <p:nvPicPr>
          <p:cNvPr id="5" name="Picture 4">
            <a:extLst>
              <a:ext uri="{FF2B5EF4-FFF2-40B4-BE49-F238E27FC236}">
                <a16:creationId xmlns:a16="http://schemas.microsoft.com/office/drawing/2014/main" id="{34F356C6-C8D1-4DDE-8596-A4C77E9C9F9B}"/>
              </a:ext>
            </a:extLst>
          </p:cNvPr>
          <p:cNvPicPr>
            <a:picLocks noChangeAspect="1"/>
          </p:cNvPicPr>
          <p:nvPr/>
        </p:nvPicPr>
        <p:blipFill>
          <a:blip r:embed="rId3"/>
          <a:stretch>
            <a:fillRect/>
          </a:stretch>
        </p:blipFill>
        <p:spPr>
          <a:xfrm>
            <a:off x="662144" y="1912104"/>
            <a:ext cx="11077575" cy="4352925"/>
          </a:xfrm>
          <a:prstGeom prst="rect">
            <a:avLst/>
          </a:prstGeom>
        </p:spPr>
      </p:pic>
      <p:pic>
        <p:nvPicPr>
          <p:cNvPr id="3" name="Picture 2">
            <a:extLst>
              <a:ext uri="{FF2B5EF4-FFF2-40B4-BE49-F238E27FC236}">
                <a16:creationId xmlns:a16="http://schemas.microsoft.com/office/drawing/2014/main" id="{B6D4807B-4FDD-4FBD-B554-020BE3F50BFC}"/>
              </a:ext>
            </a:extLst>
          </p:cNvPr>
          <p:cNvPicPr>
            <a:picLocks noChangeAspect="1"/>
          </p:cNvPicPr>
          <p:nvPr/>
        </p:nvPicPr>
        <p:blipFill>
          <a:blip r:embed="rId4"/>
          <a:stretch>
            <a:fillRect/>
          </a:stretch>
        </p:blipFill>
        <p:spPr>
          <a:xfrm>
            <a:off x="2415540" y="5430036"/>
            <a:ext cx="6019800" cy="1352550"/>
          </a:xfrm>
          <a:prstGeom prst="rect">
            <a:avLst/>
          </a:prstGeom>
        </p:spPr>
      </p:pic>
    </p:spTree>
    <p:extLst>
      <p:ext uri="{BB962C8B-B14F-4D97-AF65-F5344CB8AC3E}">
        <p14:creationId xmlns:p14="http://schemas.microsoft.com/office/powerpoint/2010/main" val="41755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0ACT">
      <a:dk1>
        <a:sysClr val="windowText" lastClr="000000"/>
      </a:dk1>
      <a:lt1>
        <a:sysClr val="window" lastClr="FFFFFF"/>
      </a:lt1>
      <a:dk2>
        <a:srgbClr val="44546A"/>
      </a:dk2>
      <a:lt2>
        <a:srgbClr val="E7E6E6"/>
      </a:lt2>
      <a:accent1>
        <a:srgbClr val="17305B"/>
      </a:accent1>
      <a:accent2>
        <a:srgbClr val="007CBA"/>
      </a:accent2>
      <a:accent3>
        <a:srgbClr val="8DC6E8"/>
      </a:accent3>
      <a:accent4>
        <a:srgbClr val="00594C"/>
      </a:accent4>
      <a:accent5>
        <a:srgbClr val="68478D"/>
      </a:accent5>
      <a:accent6>
        <a:srgbClr val="A8A8A8"/>
      </a:accent6>
      <a:hlink>
        <a:srgbClr val="034A90"/>
      </a:hlink>
      <a:folHlink>
        <a:srgbClr val="BF9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17877</TotalTime>
  <Words>1789</Words>
  <Application>Microsoft Office PowerPoint</Application>
  <PresentationFormat>Widescreen</PresentationFormat>
  <Paragraphs>341</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&amp;quot</vt: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Skills and Levels</vt:lpstr>
      <vt:lpstr>Applied Math Sample Items</vt:lpstr>
      <vt:lpstr>Applied Math Sample Items</vt:lpstr>
      <vt:lpstr>Applied Math Sample Items</vt:lpstr>
      <vt:lpstr>Applied Math Sample Items</vt:lpstr>
      <vt:lpstr>Applied Math Sample Items</vt:lpstr>
      <vt:lpstr>PowerPoint Presentation</vt:lpstr>
      <vt:lpstr>Sample Skills and Levels</vt:lpstr>
      <vt:lpstr>Graphic Literacy Sample Items</vt:lpstr>
      <vt:lpstr>Graphic Literacy Sample Items</vt:lpstr>
      <vt:lpstr>Graphic Literacy Sample Items</vt:lpstr>
      <vt:lpstr>Graphic Literacy Sample Items</vt:lpstr>
      <vt:lpstr>Graphic Literacy Sample Items</vt:lpstr>
      <vt:lpstr>PowerPoint Presentation</vt:lpstr>
      <vt:lpstr>PowerPoint Presentation</vt:lpstr>
      <vt:lpstr>PowerPoint Presentation</vt:lpstr>
      <vt:lpstr>Sample Skills and Levels</vt:lpstr>
      <vt:lpstr>Workplace Documents Sample Items </vt:lpstr>
      <vt:lpstr>Other ACT Assessments Available </vt:lpstr>
      <vt:lpstr>Beaufort County Businesses Recognizing the NCRC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Jasen Jones</dc:creator>
  <cp:lastModifiedBy>Cameron Bowen</cp:lastModifiedBy>
  <cp:revision>182</cp:revision>
  <dcterms:created xsi:type="dcterms:W3CDTF">2020-01-23T03:54:32Z</dcterms:created>
  <dcterms:modified xsi:type="dcterms:W3CDTF">2022-03-04T18:00:26Z</dcterms:modified>
</cp:coreProperties>
</file>